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93" r:id="rId5"/>
    <p:sldMasterId id="2147483715" r:id="rId6"/>
  </p:sldMasterIdLst>
  <p:notesMasterIdLst>
    <p:notesMasterId r:id="rId19"/>
  </p:notesMasterIdLst>
  <p:handoutMasterIdLst>
    <p:handoutMasterId r:id="rId20"/>
  </p:handoutMasterIdLst>
  <p:sldIdLst>
    <p:sldId id="262" r:id="rId7"/>
    <p:sldId id="263" r:id="rId8"/>
    <p:sldId id="278" r:id="rId9"/>
    <p:sldId id="264" r:id="rId10"/>
    <p:sldId id="265" r:id="rId11"/>
    <p:sldId id="266" r:id="rId12"/>
    <p:sldId id="267" r:id="rId13"/>
    <p:sldId id="273" r:id="rId14"/>
    <p:sldId id="274" r:id="rId15"/>
    <p:sldId id="275" r:id="rId16"/>
    <p:sldId id="276" r:id="rId17"/>
    <p:sldId id="277" r:id="rId18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A0"/>
    <a:srgbClr val="D6D6D6"/>
    <a:srgbClr val="009CC4"/>
    <a:srgbClr val="4592B0"/>
    <a:srgbClr val="00C752"/>
    <a:srgbClr val="474747"/>
    <a:srgbClr val="1F0FAD"/>
    <a:srgbClr val="0070C0"/>
    <a:srgbClr val="6B6B6B"/>
    <a:srgbClr val="F2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4B4CC6-BCBB-461C-9CCC-C0EAA339B45F}" v="1" dt="2026-03-12T16:10:42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5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53" d="100"/>
          <a:sy n="153" d="100"/>
        </p:scale>
        <p:origin x="5870" y="10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ujecova Petra" userId="873350e6-9d2b-42ed-8622-c6d97c41c725" providerId="ADAL" clId="{FC65E407-4541-42C6-A4BB-EB59C32B9A5C}"/>
    <pc:docChg chg="custSel modSld modMainMaster">
      <pc:chgData name="Zaujecova Petra" userId="873350e6-9d2b-42ed-8622-c6d97c41c725" providerId="ADAL" clId="{FC65E407-4541-42C6-A4BB-EB59C32B9A5C}" dt="2026-03-12T16:10:47.032" v="14" actId="20577"/>
      <pc:docMkLst>
        <pc:docMk/>
      </pc:docMkLst>
      <pc:sldChg chg="addSp modSp mod">
        <pc:chgData name="Zaujecova Petra" userId="873350e6-9d2b-42ed-8622-c6d97c41c725" providerId="ADAL" clId="{FC65E407-4541-42C6-A4BB-EB59C32B9A5C}" dt="2026-03-12T16:10:47.032" v="14" actId="20577"/>
        <pc:sldMkLst>
          <pc:docMk/>
          <pc:sldMk cId="1189168895" sldId="262"/>
        </pc:sldMkLst>
        <pc:spChg chg="add mod">
          <ac:chgData name="Zaujecova Petra" userId="873350e6-9d2b-42ed-8622-c6d97c41c725" providerId="ADAL" clId="{FC65E407-4541-42C6-A4BB-EB59C32B9A5C}" dt="2026-03-12T16:10:47.032" v="14" actId="20577"/>
          <ac:spMkLst>
            <pc:docMk/>
            <pc:sldMk cId="1189168895" sldId="262"/>
            <ac:spMk id="2" creationId="{B25E6F29-92D7-DAA2-C17B-A3A47773D543}"/>
          </ac:spMkLst>
        </pc:spChg>
      </pc:sldChg>
      <pc:sldMasterChg chg="modSldLayout">
        <pc:chgData name="Zaujecova Petra" userId="873350e6-9d2b-42ed-8622-c6d97c41c725" providerId="ADAL" clId="{FC65E407-4541-42C6-A4BB-EB59C32B9A5C}" dt="2026-03-12T14:12:50.398" v="1" actId="478"/>
        <pc:sldMasterMkLst>
          <pc:docMk/>
          <pc:sldMasterMk cId="4148199948" sldId="2147483678"/>
        </pc:sldMasterMkLst>
        <pc:sldLayoutChg chg="delSp mod">
          <pc:chgData name="Zaujecova Petra" userId="873350e6-9d2b-42ed-8622-c6d97c41c725" providerId="ADAL" clId="{FC65E407-4541-42C6-A4BB-EB59C32B9A5C}" dt="2026-03-12T14:12:50.398" v="1" actId="478"/>
          <pc:sldLayoutMkLst>
            <pc:docMk/>
            <pc:sldMasterMk cId="4148199948" sldId="2147483678"/>
            <pc:sldLayoutMk cId="3821587242" sldId="2147483680"/>
          </pc:sldLayoutMkLst>
          <pc:spChg chg="del">
            <ac:chgData name="Zaujecova Petra" userId="873350e6-9d2b-42ed-8622-c6d97c41c725" providerId="ADAL" clId="{FC65E407-4541-42C6-A4BB-EB59C32B9A5C}" dt="2026-03-12T14:12:49.266" v="0" actId="478"/>
            <ac:spMkLst>
              <pc:docMk/>
              <pc:sldMasterMk cId="4148199948" sldId="2147483678"/>
              <pc:sldLayoutMk cId="3821587242" sldId="2147483680"/>
              <ac:spMk id="15" creationId="{8C98735A-63CB-2DA1-6810-C041A9FA6E9A}"/>
            </ac:spMkLst>
          </pc:spChg>
          <pc:picChg chg="del">
            <ac:chgData name="Zaujecova Petra" userId="873350e6-9d2b-42ed-8622-c6d97c41c725" providerId="ADAL" clId="{FC65E407-4541-42C6-A4BB-EB59C32B9A5C}" dt="2026-03-12T14:12:50.398" v="1" actId="478"/>
            <ac:picMkLst>
              <pc:docMk/>
              <pc:sldMasterMk cId="4148199948" sldId="2147483678"/>
              <pc:sldLayoutMk cId="3821587242" sldId="2147483680"/>
              <ac:picMk id="11" creationId="{C39E2C55-7F81-33F1-AFB6-0D5E9FFD0DEA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8FB5D70-1181-4288-A8A2-D4398FC41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02B58CB-1EF5-45B6-A53A-79D884C08B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A698E-B466-4814-BE83-04DF99E4D4A3}" type="datetimeFigureOut">
              <a:rPr lang="cs-CZ" smtClean="0"/>
              <a:t>12.03.2026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64D498-8B0F-4600-9802-400208E497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C1ED9E-79EA-4AA4-8F2B-DD62598E48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8A051-8E15-47AD-B5FE-EE053128A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082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FA7A4-F17B-4A1E-8F77-4032E1BB8E44}" type="datetimeFigureOut">
              <a:rPr lang="cs-CZ" smtClean="0"/>
              <a:t>12.03.2026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9A08-5F14-43C2-A474-A033E5E2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2194807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Název prezentace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D0CCFAAE-F174-BA65-0F64-0D15F84277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  <p:pic>
        <p:nvPicPr>
          <p:cNvPr id="17" name="Logo ÚJV bílé">
            <a:extLst>
              <a:ext uri="{FF2B5EF4-FFF2-40B4-BE49-F238E27FC236}">
                <a16:creationId xmlns:a16="http://schemas.microsoft.com/office/drawing/2014/main" id="{FE4BA434-55EC-77DF-91FF-7263E9B647A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587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0E3B3B-D175-36F7-0720-AD9202FF8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9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12.03.2026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196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Obsah obrázku Dětské kresby, umění">
            <a:extLst>
              <a:ext uri="{FF2B5EF4-FFF2-40B4-BE49-F238E27FC236}">
                <a16:creationId xmlns:a16="http://schemas.microsoft.com/office/drawing/2014/main" id="{7600533E-ED29-85CA-D5FB-AFC27A8787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450"/>
          <a:stretch/>
        </p:blipFill>
        <p:spPr>
          <a:xfrm>
            <a:off x="16317157" y="1"/>
            <a:ext cx="8066844" cy="13716000"/>
          </a:xfrm>
          <a:prstGeom prst="rect">
            <a:avLst/>
          </a:prstGeom>
        </p:spPr>
      </p:pic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>
            <a:extLst>
              <a:ext uri="{FF2B5EF4-FFF2-40B4-BE49-F238E27FC236}">
                <a16:creationId xmlns:a16="http://schemas.microsoft.com/office/drawing/2014/main" id="{EA6A5DE0-66F1-7856-B396-7D2055D2CF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69FE5B-1350-4192-B737-DB946474BC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Děkuji za pozornost.</a:t>
            </a:r>
            <a:endParaRPr lang="en-US" dirty="0"/>
          </a:p>
        </p:txBody>
      </p:sp>
      <p:pic>
        <p:nvPicPr>
          <p:cNvPr id="12" name="Grafický objekt 6">
            <a:extLst>
              <a:ext uri="{FF2B5EF4-FFF2-40B4-BE49-F238E27FC236}">
                <a16:creationId xmlns:a16="http://schemas.microsoft.com/office/drawing/2014/main" id="{A9697036-3815-54E4-5554-DE920C852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  <p:pic>
        <p:nvPicPr>
          <p:cNvPr id="13" name="Grafický objekt 4">
            <a:extLst>
              <a:ext uri="{FF2B5EF4-FFF2-40B4-BE49-F238E27FC236}">
                <a16:creationId xmlns:a16="http://schemas.microsoft.com/office/drawing/2014/main" id="{8C475346-54A5-33DC-95DF-C290205769A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6215" y="11226754"/>
            <a:ext cx="3645458" cy="1084144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447DB73-CDB3-0D8C-2AAD-AC99DF128A74}"/>
              </a:ext>
            </a:extLst>
          </p:cNvPr>
          <p:cNvSpPr txBox="1">
            <a:spLocks/>
          </p:cNvSpPr>
          <p:nvPr userDrawn="1"/>
        </p:nvSpPr>
        <p:spPr>
          <a:xfrm>
            <a:off x="2324655" y="9903124"/>
            <a:ext cx="7503121" cy="802257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 cap="none" baseline="0">
                <a:solidFill>
                  <a:srgbClr val="0054A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dirty="0"/>
              <a:t>Skupina ÚJV, člen Skupiny ČEZ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1739378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Title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Skupina 6">
            <a:extLst>
              <a:ext uri="{FF2B5EF4-FFF2-40B4-BE49-F238E27FC236}">
                <a16:creationId xmlns:a16="http://schemas.microsoft.com/office/drawing/2014/main" id="{0E3D7F08-25C0-7EC8-93F1-147134533C06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51F878B8-53B1-8A36-D642-0B91D7CE14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5" name="Title 1">
              <a:extLst>
                <a:ext uri="{FF2B5EF4-FFF2-40B4-BE49-F238E27FC236}">
                  <a16:creationId xmlns:a16="http://schemas.microsoft.com/office/drawing/2014/main" id="{5180C1D0-A470-705D-1850-68A412BB14C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6" name="Grafický objekt 21">
              <a:extLst>
                <a:ext uri="{FF2B5EF4-FFF2-40B4-BE49-F238E27FC236}">
                  <a16:creationId xmlns:a16="http://schemas.microsoft.com/office/drawing/2014/main" id="{DC40B7F8-5173-18FE-56C8-4A5EBAE7CD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3861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11125"/>
            <a:ext cx="17605372" cy="2124075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12.03.2026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8DF2B-D450-8D2B-DB4A-1FF48E8C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497599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08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98589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98E297-AA6A-FB81-8D19-F3DC5326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1069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12.03.2026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8C3D6D1-FB82-4DBD-895E-044A3319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251617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C57481A-C4E5-874C-5369-8131A5F1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45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6E50FC7-91EF-177A-71EE-ECDAFD7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218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23038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165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61F01A-ED96-A362-8BA6-8ECA0ABE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77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12.03.2026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421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029534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01844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66784"/>
            <a:ext cx="17605372" cy="212407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9D9239-771B-C5C3-7585-B6A8C675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628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1F0648-CE28-C3D2-E06F-2EEEDEE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950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12.03.2026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F56FC3-623A-1AF2-D06B-C2A82EAA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2995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A73FFA9-F99A-BB4D-AC2C-595EB81D9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kliknutí můžete upravovat styly textu v předloze.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665313"/>
            <a:ext cx="18537997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7196CF51-396B-5AD0-E8CC-408806E8F4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845DF84-95BE-923E-5B54-14B8F512CE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9575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714241"/>
            <a:ext cx="20596222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AD1ED3B7-42DB-F308-0499-1C88F389A4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edit Master text styles</a:t>
            </a:r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59088635-C4A2-5DE7-C005-B34DB13072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9558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Obrázek 23" descr="Obsah obrázku Dětské kresby, umění">
            <a:extLst>
              <a:ext uri="{FF2B5EF4-FFF2-40B4-BE49-F238E27FC236}">
                <a16:creationId xmlns:a16="http://schemas.microsoft.com/office/drawing/2014/main" id="{FF962D53-AE7E-5EEF-E5BC-027A32DF6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-525" b="-1"/>
          <a:stretch/>
        </p:blipFill>
        <p:spPr>
          <a:xfrm>
            <a:off x="16317157" y="-134471"/>
            <a:ext cx="8066844" cy="13850471"/>
          </a:xfrm>
          <a:prstGeom prst="rect">
            <a:avLst/>
          </a:prstGeom>
        </p:spPr>
      </p:pic>
      <p:grpSp>
        <p:nvGrpSpPr>
          <p:cNvPr id="4" name="Skupina 6">
            <a:extLst>
              <a:ext uri="{FF2B5EF4-FFF2-40B4-BE49-F238E27FC236}">
                <a16:creationId xmlns:a16="http://schemas.microsoft.com/office/drawing/2014/main" id="{AE0F4E81-6CCD-58DF-2ABE-0798A54C220D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12" name="Grafický objekt 3">
              <a:extLst>
                <a:ext uri="{FF2B5EF4-FFF2-40B4-BE49-F238E27FC236}">
                  <a16:creationId xmlns:a16="http://schemas.microsoft.com/office/drawing/2014/main" id="{E91739CE-F9A6-921D-42D0-D88F60CBB0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C1F10898-4C01-7DD8-9EC9-E05B2207487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14" name="Grafický objekt 21">
              <a:extLst>
                <a:ext uri="{FF2B5EF4-FFF2-40B4-BE49-F238E27FC236}">
                  <a16:creationId xmlns:a16="http://schemas.microsoft.com/office/drawing/2014/main" id="{F0D20DE0-0CCF-8624-72A3-AF0AFE415B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  <p:sp>
        <p:nvSpPr>
          <p:cNvPr id="15" name="Subtitle 2">
            <a:extLst>
              <a:ext uri="{FF2B5EF4-FFF2-40B4-BE49-F238E27FC236}">
                <a16:creationId xmlns:a16="http://schemas.microsoft.com/office/drawing/2014/main" id="{AA1531DC-080E-5AA3-7518-7E5395FD1ED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contact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F23210E-124E-F35E-8631-91A6B895575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attention</a:t>
            </a:r>
            <a:r>
              <a:rPr lang="cs-CZ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43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089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3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DAE5B5-2297-162D-754B-0E8B1064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4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s nadpisem a logem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2" name="Obrázek 3">
            <a:extLst>
              <a:ext uri="{FF2B5EF4-FFF2-40B4-BE49-F238E27FC236}">
                <a16:creationId xmlns:a16="http://schemas.microsoft.com/office/drawing/2014/main" id="{31E7A7FE-1036-0F4A-8A6E-61FA364475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1058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95CE48-11A2-4AB1-8B42-8FAF697BE6BD}" type="datetime1">
              <a:rPr lang="cs-CZ" smtClean="0"/>
              <a:pPr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1270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s nadpisem a logem 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4" name="Logo ÚJV bílé">
            <a:extLst>
              <a:ext uri="{FF2B5EF4-FFF2-40B4-BE49-F238E27FC236}">
                <a16:creationId xmlns:a16="http://schemas.microsoft.com/office/drawing/2014/main" id="{A9987182-52D1-9A98-5D93-E6603BB8AD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9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12.03.2026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073866-B688-1B6B-24F4-2816C15CF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614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501591-C903-004E-219B-667ABAEEB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88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73BA4A-B92B-D74B-9135-7E2C8EE2B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59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12.03.2026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15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403985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12.03.2026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9312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8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41327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Česká verze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12.03.2026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Logo ÚJV bílé">
            <a:extLst>
              <a:ext uri="{FF2B5EF4-FFF2-40B4-BE49-F238E27FC236}">
                <a16:creationId xmlns:a16="http://schemas.microsoft.com/office/drawing/2014/main" id="{3500723A-8995-481D-83F2-B6E7947FDE7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7940261C-DED5-15D6-7A7A-3CC3A5E7A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515885" y="1153889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19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12.03.2026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Obrázek 3">
            <a:extLst>
              <a:ext uri="{FF2B5EF4-FFF2-40B4-BE49-F238E27FC236}">
                <a16:creationId xmlns:a16="http://schemas.microsoft.com/office/drawing/2014/main" id="{AE4E3E59-B3CE-4CC1-8E14-2C471C98FB9D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5310806B-EF2D-424A-AA8D-9033DF19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201138" y="1155682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53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20" r:id="rId11"/>
    <p:sldLayoutId id="2147483714" r:id="rId12"/>
    <p:sldLayoutId id="2147483712" r:id="rId13"/>
    <p:sldLayoutId id="2147483713" r:id="rId14"/>
    <p:sldLayoutId id="2147483708" r:id="rId15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23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719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0C8B87-0906-77F0-F071-A2B7EA9DD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4655" y="2183207"/>
            <a:ext cx="13220145" cy="4250250"/>
          </a:xfrm>
        </p:spPr>
        <p:txBody>
          <a:bodyPr>
            <a:normAutofit/>
          </a:bodyPr>
          <a:lstStyle/>
          <a:p>
            <a:r>
              <a:rPr lang="cs-CZ" sz="4800" dirty="0"/>
              <a:t>Ocenění 100% podílu spol. ENERGOPROJEKT PRAHA s.r.o. k 1. 1. 2026</a:t>
            </a:r>
            <a:br>
              <a:rPr lang="cs-CZ" sz="4800" dirty="0"/>
            </a:br>
            <a:br>
              <a:rPr lang="cs-CZ" sz="4800" dirty="0"/>
            </a:br>
            <a:r>
              <a:rPr lang="cs-CZ" sz="4800" dirty="0"/>
              <a:t>Hlavní parametry ze znaleckých posudků</a:t>
            </a:r>
            <a:endParaRPr lang="en-US" sz="48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25E6F29-92D7-DAA2-C17B-A3A47773D543}"/>
              </a:ext>
            </a:extLst>
          </p:cNvPr>
          <p:cNvSpPr txBox="1"/>
          <p:nvPr/>
        </p:nvSpPr>
        <p:spPr>
          <a:xfrm>
            <a:off x="2122714" y="1322614"/>
            <a:ext cx="3118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Příloha č. 5</a:t>
            </a:r>
          </a:p>
        </p:txBody>
      </p:sp>
    </p:spTree>
    <p:extLst>
      <p:ext uri="{BB962C8B-B14F-4D97-AF65-F5344CB8AC3E}">
        <p14:creationId xmlns:p14="http://schemas.microsoft.com/office/powerpoint/2010/main" val="1189168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A83FD-570B-9D2A-3DAC-25D171AA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99BC5-2641-B7D4-3DF8-69EAF4A68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KPMG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B0B27-DF6C-5E21-0412-5D57D99E1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5" y="2624365"/>
            <a:ext cx="17605375" cy="92170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/>
              <a:t>Další důležité skutečnosti</a:t>
            </a:r>
            <a:endParaRPr lang="cs-CZ" sz="3200" dirty="0"/>
          </a:p>
          <a:p>
            <a:pPr lvl="0"/>
            <a:r>
              <a:rPr lang="cs-CZ" sz="3200" dirty="0"/>
              <a:t>klient neposkytl projekci pracovního kapitálu</a:t>
            </a:r>
          </a:p>
          <a:p>
            <a:pPr lvl="0"/>
            <a:r>
              <a:rPr lang="cs-CZ" sz="3200" dirty="0"/>
              <a:t>KPMG pracovní kapitál dopočítalo samo</a:t>
            </a:r>
          </a:p>
          <a:p>
            <a:pPr lvl="0"/>
            <a:r>
              <a:rPr lang="cs-CZ" sz="3200" dirty="0"/>
              <a:t>poměr normalizovaného pracovního kapitálu k tržbám: 27,1 %</a:t>
            </a:r>
          </a:p>
          <a:p>
            <a:pPr lvl="0"/>
            <a:r>
              <a:rPr lang="cs-CZ" sz="3200" dirty="0"/>
              <a:t>přebytek pracovního kapitálu k datu ocenění byl zohledněn jako neprovozní aktivum</a:t>
            </a:r>
          </a:p>
          <a:p>
            <a:pPr lvl="0"/>
            <a:r>
              <a:rPr lang="cs-CZ" sz="3200" dirty="0"/>
              <a:t>použitý WACC: 11,48 %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b="1" dirty="0"/>
              <a:t>Omezení</a:t>
            </a:r>
            <a:endParaRPr lang="cs-CZ" sz="3200" dirty="0"/>
          </a:p>
          <a:p>
            <a:pPr lvl="0"/>
            <a:r>
              <a:rPr lang="cs-CZ" sz="3200" dirty="0"/>
              <a:t>údaje od zadavatele, veřejné zdroje a databáze</a:t>
            </a:r>
          </a:p>
          <a:p>
            <a:pPr lvl="0"/>
            <a:r>
              <a:rPr lang="cs-CZ" sz="3200" dirty="0"/>
              <a:t>bez auditního ověření</a:t>
            </a:r>
          </a:p>
          <a:p>
            <a:pPr lvl="0"/>
            <a:r>
              <a:rPr lang="cs-CZ" sz="3200" dirty="0"/>
              <a:t>prognózy představují nejlepší odhad zadavatele</a:t>
            </a:r>
          </a:p>
          <a:p>
            <a:pPr lvl="0"/>
            <a:r>
              <a:rPr lang="cs-CZ" sz="3200" dirty="0"/>
              <a:t>budoucí naplnění prognóz nelze nezávisle ověřit</a:t>
            </a:r>
          </a:p>
          <a:p>
            <a:pPr lvl="0"/>
            <a:endParaRPr lang="cs-CZ" sz="3200" dirty="0"/>
          </a:p>
          <a:p>
            <a:pPr marL="0" indent="0">
              <a:buNone/>
            </a:pPr>
            <a:r>
              <a:rPr lang="cs-CZ" sz="3200" b="1" dirty="0"/>
              <a:t>Výsledek</a:t>
            </a:r>
            <a:endParaRPr lang="cs-CZ" sz="3200" dirty="0"/>
          </a:p>
          <a:p>
            <a:pPr lvl="0"/>
            <a:r>
              <a:rPr lang="cs-CZ" sz="3200" dirty="0"/>
              <a:t>pásmo hodnoty: 321 677 tis. Kč až 348 689 tis. Kč</a:t>
            </a:r>
          </a:p>
          <a:p>
            <a:pPr lvl="0"/>
            <a:r>
              <a:rPr lang="cs-CZ" sz="3200" dirty="0"/>
              <a:t>bodový odhad: 333 920 tis. Kč</a:t>
            </a:r>
          </a:p>
          <a:p>
            <a:pPr lvl="0"/>
            <a:endParaRPr lang="cs-CZ" sz="3200" dirty="0"/>
          </a:p>
          <a:p>
            <a:pPr lvl="0"/>
            <a:r>
              <a:rPr lang="cs-CZ" sz="3200" dirty="0"/>
              <a:t>Report byl vydán 4. 3. 2026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F25590-81FC-94B2-A998-67044EB58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167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4EA5-4669-8130-BBBF-8213012CE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09818-122B-708F-F8E4-8633A195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a rozdílné prvky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430655-5317-C963-AB77-6EECB182F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5" y="2901951"/>
            <a:ext cx="17605375" cy="92170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Společné</a:t>
            </a:r>
            <a:endParaRPr lang="cs-CZ" sz="3200" dirty="0"/>
          </a:p>
          <a:p>
            <a:pPr lvl="0"/>
            <a:r>
              <a:rPr lang="cs-CZ" sz="3200" dirty="0"/>
              <a:t>stejný předmět ocenění</a:t>
            </a:r>
          </a:p>
          <a:p>
            <a:pPr lvl="0"/>
            <a:r>
              <a:rPr lang="cs-CZ" sz="3200" dirty="0"/>
              <a:t>stejné datum ocenění</a:t>
            </a:r>
          </a:p>
          <a:p>
            <a:pPr lvl="0"/>
            <a:r>
              <a:rPr lang="cs-CZ" sz="3200" dirty="0"/>
              <a:t>stejný transakční kontext</a:t>
            </a:r>
          </a:p>
          <a:p>
            <a:pPr lvl="0"/>
            <a:r>
              <a:rPr lang="cs-CZ" sz="3200" dirty="0"/>
              <a:t>hlavní hodnota je spojena s vloženou částí závodu, resp. provozním byznysem</a:t>
            </a:r>
          </a:p>
          <a:p>
            <a:pPr marL="0" indent="0">
              <a:buNone/>
            </a:pPr>
            <a:r>
              <a:rPr lang="cs-CZ" sz="3200" dirty="0"/>
              <a:t> </a:t>
            </a:r>
          </a:p>
          <a:p>
            <a:pPr marL="0" indent="0">
              <a:buNone/>
            </a:pPr>
            <a:r>
              <a:rPr lang="cs-CZ" sz="3200" b="1" dirty="0"/>
              <a:t>Rozdílné</a:t>
            </a:r>
            <a:endParaRPr lang="cs-CZ" sz="3200" dirty="0"/>
          </a:p>
          <a:p>
            <a:pPr lvl="0"/>
            <a:r>
              <a:rPr lang="cs-CZ" sz="3200" dirty="0"/>
              <a:t>BDO: součet hodnoty části závodu a ostatních čistých aktiv a závazků</a:t>
            </a:r>
          </a:p>
          <a:p>
            <a:pPr lvl="0"/>
            <a:r>
              <a:rPr lang="cs-CZ" sz="3200" dirty="0"/>
              <a:t>KPMG: integrovaný DCF model celé společnosti</a:t>
            </a:r>
          </a:p>
          <a:p>
            <a:pPr lvl="0"/>
            <a:r>
              <a:rPr lang="cs-CZ" sz="3200" dirty="0"/>
              <a:t>BDO: užší datový základ</a:t>
            </a:r>
          </a:p>
          <a:p>
            <a:pPr lvl="0"/>
            <a:r>
              <a:rPr lang="cs-CZ" sz="3200" dirty="0"/>
              <a:t>KPMG: širší datový základ včetně plánů na období 2026 až 2030</a:t>
            </a:r>
          </a:p>
          <a:p>
            <a:pPr lvl="0"/>
            <a:r>
              <a:rPr lang="cs-CZ" sz="3200" dirty="0"/>
              <a:t>BDO: pásmo vyjádřeno jako ± 5 %</a:t>
            </a:r>
          </a:p>
          <a:p>
            <a:pPr lvl="0"/>
            <a:r>
              <a:rPr lang="cs-CZ" sz="3200" dirty="0"/>
              <a:t>KPMG: pásmo uvedeno přímo jako interval hodnoty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7128C7-FA80-81A7-D47C-FD4604682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1863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41367-804A-6573-6210-CFD0E2998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A939FA-FFD7-DE9F-402F-C7BA37251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Ocenění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61A400-5434-A617-904C-C43BAA0A2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Závěr</a:t>
            </a:r>
            <a:endParaRPr lang="cs-CZ" sz="3200" dirty="0"/>
          </a:p>
          <a:p>
            <a:pPr lvl="0"/>
            <a:r>
              <a:rPr lang="cs-CZ" sz="3200" dirty="0"/>
              <a:t>BDO: 316 588 000 Kč</a:t>
            </a:r>
          </a:p>
          <a:p>
            <a:pPr lvl="0"/>
            <a:r>
              <a:rPr lang="cs-CZ" sz="3200" dirty="0"/>
              <a:t>KPMG: 333 920 tis. Kč</a:t>
            </a:r>
          </a:p>
          <a:p>
            <a:pPr lvl="0"/>
            <a:r>
              <a:rPr lang="cs-CZ" sz="3200" dirty="0"/>
              <a:t>BDO pásmo: 300 759 000 Kč až 332 417 000 Kč</a:t>
            </a:r>
          </a:p>
          <a:p>
            <a:pPr lvl="0"/>
            <a:r>
              <a:rPr lang="cs-CZ" sz="3200" dirty="0"/>
              <a:t>KPMG pásmo: 321 677 tis. Kč až 348 689 tis. Kč</a:t>
            </a:r>
          </a:p>
          <a:p>
            <a:pPr lvl="0"/>
            <a:r>
              <a:rPr lang="cs-CZ" sz="3200" dirty="0"/>
              <a:t>oba posudky staví hodnotu na budoucím ekonomickém potenciálu vloženého provozního byznysu</a:t>
            </a:r>
          </a:p>
          <a:p>
            <a:pPr lvl="0"/>
            <a:r>
              <a:rPr lang="cs-CZ" sz="3200" dirty="0"/>
              <a:t>rozdíl mezi posudky spočívá zejména v konstrukci oceňovacího modelu a v rozsahu použitých plánovacích podkladů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E90F30-EB87-DBA7-4C7B-02C9A0EE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42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59EAB4-8D72-612A-8FB3-1BF3CE0CA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651565"/>
            <a:ext cx="17605372" cy="2124075"/>
          </a:xfrm>
        </p:spPr>
        <p:txBody>
          <a:bodyPr/>
          <a:lstStyle/>
          <a:p>
            <a:r>
              <a:rPr lang="cs-CZ" dirty="0"/>
              <a:t>Manažerské 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5A7BF2-446B-75F3-5384-CB2D314DB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2" y="3013973"/>
            <a:ext cx="17605375" cy="9217024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cs-CZ" sz="3200" b="1" dirty="0"/>
              <a:t>Předmět: </a:t>
            </a:r>
          </a:p>
          <a:p>
            <a:pPr lvl="0"/>
            <a:r>
              <a:rPr lang="cs-CZ" sz="3200" dirty="0"/>
              <a:t>ocenění 100 % podílu v</a:t>
            </a:r>
            <a:r>
              <a:rPr lang="en-US" sz="3200" dirty="0"/>
              <a:t>e </a:t>
            </a:r>
            <a:r>
              <a:rPr lang="cs-CZ" sz="3200" dirty="0"/>
              <a:t>společnosti ENERGOPROJEKT PRAHA s.r.o. k </a:t>
            </a:r>
            <a:r>
              <a:rPr lang="en-US" sz="3200" dirty="0"/>
              <a:t>datu </a:t>
            </a:r>
            <a:r>
              <a:rPr lang="cs-CZ" sz="3200" dirty="0"/>
              <a:t>1. 1. 2026  </a:t>
            </a:r>
          </a:p>
          <a:p>
            <a:pPr lvl="0"/>
            <a:r>
              <a:rPr lang="cs-CZ" sz="3200" dirty="0"/>
              <a:t>ocenění byla zpracována po vložení části závodu do společnosti EGP  </a:t>
            </a:r>
          </a:p>
          <a:p>
            <a:pPr marL="0" lvl="0" indent="0">
              <a:buNone/>
            </a:pPr>
            <a:endParaRPr lang="cs-CZ" sz="3200" dirty="0"/>
          </a:p>
          <a:p>
            <a:pPr marL="0" lvl="0" indent="0">
              <a:buNone/>
            </a:pPr>
            <a:r>
              <a:rPr lang="cs-CZ" sz="3200" b="1" dirty="0"/>
              <a:t>Zadavatel: </a:t>
            </a:r>
          </a:p>
          <a:p>
            <a:pPr lvl="0"/>
            <a:r>
              <a:rPr lang="cs-CZ" sz="3200" dirty="0"/>
              <a:t>ÚJV Řež, a. s.    </a:t>
            </a:r>
          </a:p>
          <a:p>
            <a:pPr lvl="0"/>
            <a:endParaRPr lang="cs-CZ" sz="3200" dirty="0"/>
          </a:p>
          <a:p>
            <a:pPr marL="0" lvl="0" indent="0">
              <a:buNone/>
            </a:pPr>
            <a:r>
              <a:rPr lang="cs-CZ" sz="3200" b="1" dirty="0"/>
              <a:t>Účel: </a:t>
            </a:r>
          </a:p>
          <a:p>
            <a:r>
              <a:rPr lang="cs-CZ" sz="3200" dirty="0"/>
              <a:t>stanovení tržní hodnoty společnosti</a:t>
            </a:r>
          </a:p>
          <a:p>
            <a:r>
              <a:rPr lang="cs-CZ" sz="3200" dirty="0"/>
              <a:t>transakce mezi spřízněnými osobami 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b="1" dirty="0"/>
              <a:t>Výsledné ocenění:</a:t>
            </a:r>
          </a:p>
          <a:p>
            <a:r>
              <a:rPr lang="cs-CZ" sz="3200" dirty="0"/>
              <a:t>BDO  316 588 tis. Kč </a:t>
            </a:r>
          </a:p>
          <a:p>
            <a:r>
              <a:rPr lang="cs-CZ" sz="3200" dirty="0"/>
              <a:t>KPMG  333 920 tis. Kč </a:t>
            </a:r>
          </a:p>
          <a:p>
            <a:pPr lvl="0"/>
            <a:endParaRPr lang="cs-CZ" sz="3200" dirty="0"/>
          </a:p>
          <a:p>
            <a:pPr lvl="0"/>
            <a:r>
              <a:rPr lang="cs-CZ" sz="3200" dirty="0"/>
              <a:t>oba posudky byly oceňovateli oficiálně vydány</a:t>
            </a:r>
          </a:p>
          <a:p>
            <a:pPr marL="0" lvl="0" indent="0">
              <a:buNone/>
            </a:pPr>
            <a:r>
              <a:rPr lang="cs-CZ" sz="3200" dirty="0"/>
              <a:t>   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40011BC-1047-90F6-ADDD-A2BD45F7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541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69821-AEC7-34DE-9985-DEAED258F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713C96-0170-1D73-9722-7E62E74F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651565"/>
            <a:ext cx="17605372" cy="2124075"/>
          </a:xfrm>
        </p:spPr>
        <p:txBody>
          <a:bodyPr/>
          <a:lstStyle/>
          <a:p>
            <a:r>
              <a:rPr lang="cs-CZ" dirty="0"/>
              <a:t>Zadání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9ECBB4-5D37-0DE8-00FE-D1596B098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2" y="3013973"/>
            <a:ext cx="17605375" cy="9217024"/>
          </a:xfrm>
        </p:spPr>
        <p:txBody>
          <a:bodyPr/>
          <a:lstStyle/>
          <a:p>
            <a:pPr lvl="0"/>
            <a:r>
              <a:rPr lang="cs-CZ" sz="3200" dirty="0"/>
              <a:t>100 % podíl ve společnosti ENERGOPROJEKT PRAHA s.r.o.</a:t>
            </a:r>
          </a:p>
          <a:p>
            <a:pPr lvl="0"/>
            <a:r>
              <a:rPr lang="cs-CZ" sz="3200" dirty="0"/>
              <a:t>datum ocenění: 1. 1. 2026</a:t>
            </a:r>
          </a:p>
          <a:p>
            <a:pPr lvl="0"/>
            <a:r>
              <a:rPr lang="cs-CZ" sz="3200" dirty="0"/>
              <a:t>stav po vložení části závodu EV 25 do EGP</a:t>
            </a:r>
          </a:p>
          <a:p>
            <a:pPr lvl="0"/>
            <a:r>
              <a:rPr lang="cs-CZ" sz="3200" dirty="0"/>
              <a:t>zadavatel: ÚJV Řež, a. s.</a:t>
            </a:r>
          </a:p>
          <a:p>
            <a:pPr lvl="0"/>
            <a:r>
              <a:rPr lang="cs-CZ" sz="3200" dirty="0"/>
              <a:t>účel: transakce mezi spřízněnými osobami</a:t>
            </a:r>
          </a:p>
          <a:p>
            <a:pPr lvl="0"/>
            <a:endParaRPr lang="cs-CZ" sz="3600" dirty="0"/>
          </a:p>
          <a:p>
            <a:pPr marL="0" lvl="0" indent="0">
              <a:buNone/>
            </a:pPr>
            <a:r>
              <a:rPr lang="cs-CZ" sz="3200" b="1" dirty="0"/>
              <a:t>Oceňovatelé</a:t>
            </a:r>
          </a:p>
          <a:p>
            <a:r>
              <a:rPr lang="cs-CZ" sz="3200" dirty="0"/>
              <a:t>BDO </a:t>
            </a:r>
            <a:r>
              <a:rPr lang="cs-CZ" sz="3200" dirty="0" err="1"/>
              <a:t>Valuation</a:t>
            </a:r>
            <a:r>
              <a:rPr lang="cs-CZ" sz="3200" dirty="0"/>
              <a:t> s.r.o.</a:t>
            </a:r>
          </a:p>
          <a:p>
            <a:endParaRPr lang="cs-CZ" sz="3200" dirty="0"/>
          </a:p>
          <a:p>
            <a:r>
              <a:rPr lang="cs-CZ" sz="3200" dirty="0"/>
              <a:t>KPMG Česká republika s.r.o.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E0FF7D-7BA0-8A8A-D1AA-2E299AE95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806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863A6-0849-62E7-00FC-C655BA43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BDO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61E36E-4A02-F88E-4F38-49AA40844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5" y="2785373"/>
            <a:ext cx="17605375" cy="92170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Vstupy</a:t>
            </a:r>
            <a:endParaRPr lang="cs-CZ" sz="3200" dirty="0"/>
          </a:p>
          <a:p>
            <a:pPr lvl="0"/>
            <a:r>
              <a:rPr lang="cs-CZ" sz="3200" dirty="0"/>
              <a:t>účetní výkazy EGP k 31. 12. 2025</a:t>
            </a:r>
          </a:p>
          <a:p>
            <a:pPr lvl="0"/>
            <a:r>
              <a:rPr lang="cs-CZ" sz="3200" dirty="0"/>
              <a:t>ocenění části závodu k 31. 12. 2025</a:t>
            </a:r>
          </a:p>
          <a:p>
            <a:pPr lvl="0"/>
            <a:r>
              <a:rPr lang="cs-CZ" sz="3200" dirty="0"/>
              <a:t>předpoklad absence podstatné změny mezi 31. 12. 2025 a 1. 1. 2026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3200" b="1" dirty="0"/>
              <a:t>Model</a:t>
            </a:r>
            <a:endParaRPr lang="cs-CZ" sz="3200" dirty="0"/>
          </a:p>
          <a:p>
            <a:pPr lvl="0"/>
            <a:r>
              <a:rPr lang="cs-CZ" sz="3200" dirty="0"/>
              <a:t>součet dvou složek:</a:t>
            </a:r>
          </a:p>
          <a:p>
            <a:pPr lvl="0"/>
            <a:r>
              <a:rPr lang="cs-CZ" sz="3200" dirty="0"/>
              <a:t>část závodu: 308 328 000 Kč,</a:t>
            </a:r>
          </a:p>
          <a:p>
            <a:pPr lvl="0"/>
            <a:r>
              <a:rPr lang="cs-CZ" sz="3200" dirty="0"/>
              <a:t>ostatní čistá aktiva a závazky: 8 260 000 Kč,</a:t>
            </a:r>
          </a:p>
          <a:p>
            <a:pPr lvl="0"/>
            <a:r>
              <a:rPr lang="cs-CZ" sz="3200" dirty="0"/>
              <a:t>hodnota 100 % podílu: 316 588 000 Kč,</a:t>
            </a:r>
          </a:p>
          <a:p>
            <a:pPr lvl="0"/>
            <a:r>
              <a:rPr lang="cs-CZ" sz="3200" dirty="0"/>
              <a:t>ocenění k 1. 1. 2026 nepoužívá nový samostatný model celé společnosti</a:t>
            </a:r>
          </a:p>
          <a:p>
            <a:pPr lvl="0"/>
            <a:r>
              <a:rPr lang="cs-CZ" sz="3200" dirty="0"/>
              <a:t>ocenění přebírá hodnotu části závodu z předchozího posudku a doplňuje ji o čistou hodnotu ostatních bilančních položek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F2CD68-452E-ED44-ACCF-7875C70A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00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FE361-337E-5C58-82BC-A56D6526C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B21ABE-F20C-4D9C-0845-A9C26D77B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BDO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2EBCD4-5641-38DA-6317-DDE61B441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Použité metody u části závodu</a:t>
            </a:r>
            <a:endParaRPr lang="cs-CZ" sz="3200" dirty="0"/>
          </a:p>
          <a:p>
            <a:pPr lvl="0"/>
            <a:r>
              <a:rPr lang="cs-CZ" sz="3200" dirty="0"/>
              <a:t>hlavní metoda: výnosová metoda diskontovaných volných peněžních toků</a:t>
            </a:r>
          </a:p>
          <a:p>
            <a:pPr lvl="0"/>
            <a:r>
              <a:rPr lang="cs-CZ" sz="3200" dirty="0"/>
              <a:t>model: modifikovaná dvoufázová metoda</a:t>
            </a:r>
          </a:p>
          <a:p>
            <a:pPr lvl="0"/>
            <a:r>
              <a:rPr lang="cs-CZ" sz="3200" dirty="0"/>
              <a:t>podpůrná metoda: majetkový způsob ocenění metodou účetních hodnot</a:t>
            </a:r>
          </a:p>
          <a:p>
            <a:pPr lvl="0"/>
            <a:r>
              <a:rPr lang="cs-CZ" sz="3200" dirty="0"/>
              <a:t>kontrolní metoda: tržní multiplikátory</a:t>
            </a:r>
          </a:p>
          <a:p>
            <a:pPr marL="0" indent="0">
              <a:buNone/>
            </a:pPr>
            <a:r>
              <a:rPr lang="cs-CZ" sz="3200" dirty="0"/>
              <a:t> </a:t>
            </a:r>
          </a:p>
          <a:p>
            <a:pPr marL="0" indent="0">
              <a:buNone/>
            </a:pPr>
            <a:r>
              <a:rPr lang="cs-CZ" sz="3200" b="1" dirty="0"/>
              <a:t>Alternativy / kontrola</a:t>
            </a:r>
            <a:endParaRPr lang="cs-CZ" sz="3200" dirty="0"/>
          </a:p>
          <a:p>
            <a:pPr lvl="0"/>
            <a:r>
              <a:rPr lang="cs-CZ" sz="3200" dirty="0"/>
              <a:t>majetková metoda: 320 355 tis. Kč</a:t>
            </a:r>
          </a:p>
          <a:p>
            <a:pPr lvl="0"/>
            <a:r>
              <a:rPr lang="cs-CZ" sz="3200" dirty="0"/>
              <a:t>tržní multiplikátory: 310 301 tis. Kč</a:t>
            </a:r>
          </a:p>
          <a:p>
            <a:pPr lvl="0"/>
            <a:r>
              <a:rPr lang="cs-CZ" sz="3200" dirty="0"/>
              <a:t>výnosová metoda: 308 328 tis. Kč</a:t>
            </a:r>
          </a:p>
          <a:p>
            <a:pPr lvl="0"/>
            <a:r>
              <a:rPr lang="cs-CZ" sz="3200" dirty="0"/>
              <a:t>pro závěr ocenění BDO byla jako rozhodující použita výnosová metoda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34341C-E2EE-3BDB-19F5-8E995BF6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88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6617B-ECEF-EE41-42A7-C31DAE3F8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8B61C-ECE0-3130-80D0-D81F8794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BDO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454078-56DE-BF57-A884-AB79FC4A9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Další důležité skutečnosti</a:t>
            </a:r>
            <a:endParaRPr lang="cs-CZ" sz="3200" dirty="0"/>
          </a:p>
          <a:p>
            <a:pPr lvl="0"/>
            <a:r>
              <a:rPr lang="cs-CZ" sz="3200" dirty="0"/>
              <a:t>položka pohledávky za upsaný základní kapitál byla pro účely ocenění nahrazena oceněním vkládané části závodu</a:t>
            </a:r>
          </a:p>
          <a:p>
            <a:pPr lvl="0"/>
            <a:r>
              <a:rPr lang="cs-CZ" sz="3200" dirty="0"/>
              <a:t>ostatní majetek a závazky byly převzaty v účetních hodnotách</a:t>
            </a:r>
          </a:p>
          <a:p>
            <a:pPr lvl="0"/>
            <a:r>
              <a:rPr lang="cs-CZ" sz="3200" dirty="0"/>
              <a:t>finanční plán použitý pro výnosové ocenění vychází z minulého vývoje, aktuálních trendů na trhu a interních očekávání tržeb a nákladů</a:t>
            </a:r>
          </a:p>
          <a:p>
            <a:pPr lvl="0"/>
            <a:r>
              <a:rPr lang="cs-CZ" sz="3200" dirty="0"/>
              <a:t>případná další rizika jsou podle BDO promítnuta do diskontní sazby</a:t>
            </a:r>
          </a:p>
          <a:p>
            <a:pPr marL="0" indent="0">
              <a:buNone/>
            </a:pPr>
            <a:r>
              <a:rPr lang="cs-CZ" sz="3200" dirty="0"/>
              <a:t> </a:t>
            </a:r>
          </a:p>
          <a:p>
            <a:pPr marL="0" indent="0">
              <a:buNone/>
            </a:pPr>
            <a:r>
              <a:rPr lang="cs-CZ" sz="3200" b="1" dirty="0"/>
              <a:t>Omezení</a:t>
            </a:r>
            <a:endParaRPr lang="cs-CZ" sz="3200" dirty="0"/>
          </a:p>
          <a:p>
            <a:pPr lvl="0"/>
            <a:r>
              <a:rPr lang="cs-CZ" sz="3200" dirty="0"/>
              <a:t>platnost pouze k datu ocenění a pro daný účel</a:t>
            </a:r>
          </a:p>
          <a:p>
            <a:pPr lvl="0"/>
            <a:r>
              <a:rPr lang="cs-CZ" sz="3200" dirty="0"/>
              <a:t>převzetí ocenění části závodu při předpokladu absence podstatné změny</a:t>
            </a:r>
          </a:p>
          <a:p>
            <a:pPr lvl="0"/>
            <a:r>
              <a:rPr lang="cs-CZ" sz="3200" dirty="0"/>
              <a:t>citlivost na budoucí vývoj jaderných projektů a na podíl EGP na těchto projektech</a:t>
            </a:r>
          </a:p>
          <a:p>
            <a:pPr lvl="0"/>
            <a:r>
              <a:rPr lang="cs-CZ" sz="3200" dirty="0"/>
              <a:t>významný vliv může mít zejména vývoj projektů v Dukovanech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7551FE-8CD9-3C46-2861-F14883A4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12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E72A5-ED03-B118-E810-83DC099F6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EF3F97-BD4C-93F0-8CAD-C6751D33E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BDO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01B0B1-D326-976E-5FC7-232564BC5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Výsledek</a:t>
            </a:r>
            <a:endParaRPr lang="cs-CZ" sz="3200" dirty="0"/>
          </a:p>
          <a:p>
            <a:pPr lvl="0"/>
            <a:r>
              <a:rPr lang="cs-CZ" sz="3200" dirty="0"/>
              <a:t>hodnota 100 % podílu: 316 588 000 Kč</a:t>
            </a:r>
          </a:p>
          <a:p>
            <a:pPr lvl="0"/>
            <a:r>
              <a:rPr lang="cs-CZ" sz="3200" dirty="0"/>
              <a:t>pásmo hodnoty: 300 759 000 Kč až 332 417 000 Kč</a:t>
            </a:r>
          </a:p>
          <a:p>
            <a:pPr lvl="0"/>
            <a:r>
              <a:rPr lang="cs-CZ" sz="3200" dirty="0"/>
              <a:t>hodnota části závodu: 308 328 tis. Kč</a:t>
            </a:r>
          </a:p>
          <a:p>
            <a:pPr lvl="0"/>
            <a:r>
              <a:rPr lang="cs-CZ" sz="3200" dirty="0"/>
              <a:t>pásmo hodnoty části závodu: 292 911 tis. Kč až 323 744 tis. Kč</a:t>
            </a:r>
          </a:p>
          <a:p>
            <a:pPr lvl="0"/>
            <a:endParaRPr lang="cs-CZ" sz="3200" dirty="0"/>
          </a:p>
          <a:p>
            <a:pPr lvl="0"/>
            <a:endParaRPr lang="cs-CZ" sz="3200" dirty="0"/>
          </a:p>
          <a:p>
            <a:pPr lvl="0"/>
            <a:r>
              <a:rPr lang="cs-CZ" sz="3200" dirty="0"/>
              <a:t>Report společnosti BDO byl vydán 2. 3. 2026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AB88475-4BF5-DD7D-D8FC-392FAE3A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66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530CC-AAB4-591C-1979-F8DAA31EA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3C3FC1-0394-5622-B86B-4C2ADEBD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KPMG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E69E13-8357-5470-DC8E-5C71F2709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525" y="3036498"/>
            <a:ext cx="17605375" cy="96539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/>
              <a:t>Vstupy</a:t>
            </a:r>
            <a:endParaRPr lang="cs-CZ" sz="2800" dirty="0"/>
          </a:p>
          <a:p>
            <a:pPr lvl="0"/>
            <a:r>
              <a:rPr lang="cs-CZ" sz="2800" dirty="0"/>
              <a:t>historické účetní údaje EGP</a:t>
            </a:r>
          </a:p>
          <a:p>
            <a:pPr lvl="0"/>
            <a:r>
              <a:rPr lang="cs-CZ" sz="2800" dirty="0"/>
              <a:t>historické údaje části závodu EV 25</a:t>
            </a:r>
          </a:p>
          <a:p>
            <a:pPr lvl="0"/>
            <a:r>
              <a:rPr lang="cs-CZ" sz="2800" dirty="0"/>
              <a:t>plánovaný výkaz zisku a ztráty na období 2026 až 2030</a:t>
            </a:r>
          </a:p>
          <a:p>
            <a:pPr lvl="0"/>
            <a:r>
              <a:rPr lang="cs-CZ" sz="2800" dirty="0"/>
              <a:t>odhad pracovního kapitálu</a:t>
            </a:r>
          </a:p>
          <a:p>
            <a:pPr lvl="0"/>
            <a:r>
              <a:rPr lang="cs-CZ" sz="2800" dirty="0"/>
              <a:t>plán CAPEX</a:t>
            </a:r>
          </a:p>
          <a:p>
            <a:pPr lvl="0"/>
            <a:r>
              <a:rPr lang="cs-CZ" sz="2800" dirty="0"/>
              <a:t>předpoklad </a:t>
            </a:r>
            <a:r>
              <a:rPr lang="cs-CZ" sz="2800" dirty="0" err="1"/>
              <a:t>going</a:t>
            </a:r>
            <a:r>
              <a:rPr lang="cs-CZ" sz="2800" dirty="0"/>
              <a:t> </a:t>
            </a:r>
            <a:r>
              <a:rPr lang="cs-CZ" sz="2800" dirty="0" err="1"/>
              <a:t>concern</a:t>
            </a:r>
            <a:endParaRPr lang="cs-CZ" sz="2800" dirty="0"/>
          </a:p>
          <a:p>
            <a:pPr lvl="0"/>
            <a:r>
              <a:rPr lang="cs-CZ" sz="2800" dirty="0"/>
              <a:t>klíčové plánované zdroje výnosů: projektové práce na jaderných zdrojích, zejména dostavba 5. a 6. bloku JE Dukovany a malé modulární reaktory</a:t>
            </a:r>
          </a:p>
          <a:p>
            <a:r>
              <a:rPr lang="cs-CZ" sz="2800" dirty="0"/>
              <a:t> </a:t>
            </a:r>
          </a:p>
          <a:p>
            <a:pPr marL="0" indent="0">
              <a:buNone/>
            </a:pPr>
            <a:r>
              <a:rPr lang="cs-CZ" sz="2800" b="1" dirty="0"/>
              <a:t>Model</a:t>
            </a:r>
            <a:endParaRPr lang="cs-CZ" sz="2800" dirty="0"/>
          </a:p>
          <a:p>
            <a:pPr lvl="0"/>
            <a:r>
              <a:rPr lang="cs-CZ" sz="2800" dirty="0"/>
              <a:t>hlavní metoda: DCF entity</a:t>
            </a:r>
          </a:p>
          <a:p>
            <a:pPr lvl="0"/>
            <a:r>
              <a:rPr lang="cs-CZ" sz="2800" dirty="0"/>
              <a:t>hodnota podniku na základě volných peněžních toků do podniku</a:t>
            </a:r>
          </a:p>
          <a:p>
            <a:pPr lvl="0"/>
            <a:r>
              <a:rPr lang="cs-CZ" sz="2800" dirty="0" err="1"/>
              <a:t>diskontace</a:t>
            </a:r>
            <a:r>
              <a:rPr lang="cs-CZ" sz="2800" dirty="0"/>
              <a:t> pomocí WACC</a:t>
            </a:r>
          </a:p>
          <a:p>
            <a:pPr lvl="0"/>
            <a:r>
              <a:rPr lang="cs-CZ" sz="2800" dirty="0"/>
              <a:t>explicitní období: 2. 1. 2026 až 31. 12. 2030</a:t>
            </a:r>
          </a:p>
          <a:p>
            <a:pPr lvl="0"/>
            <a:r>
              <a:rPr lang="cs-CZ" sz="2800" dirty="0"/>
              <a:t>terminální hodnota od 1. 1. 2031</a:t>
            </a:r>
          </a:p>
          <a:p>
            <a:pPr lvl="0"/>
            <a:r>
              <a:rPr lang="cs-CZ" sz="2800" dirty="0"/>
              <a:t>terminální hodnota stanovena Gordonovým modelem</a:t>
            </a:r>
          </a:p>
          <a:p>
            <a:pPr lvl="0"/>
            <a:r>
              <a:rPr lang="cs-CZ" sz="2800" dirty="0"/>
              <a:t>dlouhodobý růst v terminálním období: 2,0 %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7D6991-65D7-D0E1-24B5-87356C48A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573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6FE76-746B-92FB-394C-00B083411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A728F-9A97-C7EF-7C0D-726A1C9AD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KPMG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A06E82-7E42-F21E-A7CB-41A518FD5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Alternativy / kontrola</a:t>
            </a:r>
            <a:endParaRPr lang="cs-CZ" sz="3200" dirty="0"/>
          </a:p>
          <a:p>
            <a:pPr lvl="0"/>
            <a:r>
              <a:rPr lang="cs-CZ" sz="3200" dirty="0"/>
              <a:t>metoda srovnatelných veřejně obchodovaných společností</a:t>
            </a:r>
          </a:p>
          <a:p>
            <a:pPr lvl="0"/>
            <a:r>
              <a:rPr lang="cs-CZ" sz="3200" dirty="0"/>
              <a:t>metoda srovnatelných transakcí</a:t>
            </a:r>
          </a:p>
          <a:p>
            <a:pPr lvl="0"/>
            <a:r>
              <a:rPr lang="cs-CZ" sz="3200" dirty="0"/>
              <a:t>obě metody použity pouze jako validační rámec</a:t>
            </a:r>
          </a:p>
          <a:p>
            <a:pPr lvl="0"/>
            <a:r>
              <a:rPr lang="cs-CZ" sz="3200" dirty="0"/>
              <a:t>pro závěr je rozhodující metoda DCF</a:t>
            </a:r>
          </a:p>
          <a:p>
            <a:pPr marL="0" lv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b="1" dirty="0"/>
              <a:t>Praktická konstrukce výsledku</a:t>
            </a:r>
            <a:endParaRPr lang="cs-CZ" sz="3200" dirty="0"/>
          </a:p>
          <a:p>
            <a:pPr lvl="0"/>
            <a:r>
              <a:rPr lang="cs-CZ" sz="3200" dirty="0"/>
              <a:t>hodnota podniku: 153 794 tis. Kč</a:t>
            </a:r>
          </a:p>
          <a:p>
            <a:pPr lvl="0"/>
            <a:r>
              <a:rPr lang="cs-CZ" sz="3200" dirty="0"/>
              <a:t>neprovozní aktiva: 182 860 tis. Kč</a:t>
            </a:r>
          </a:p>
          <a:p>
            <a:pPr lvl="0"/>
            <a:r>
              <a:rPr lang="cs-CZ" sz="3200" dirty="0"/>
              <a:t>dluh: -2 734 tis. Kč</a:t>
            </a:r>
          </a:p>
          <a:p>
            <a:pPr lvl="0"/>
            <a:r>
              <a:rPr lang="cs-CZ" sz="3200" dirty="0"/>
              <a:t>hodnota vlastního kapitálu: 333 920 tis. Kč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A08B111-8F77-F282-FBEF-625263B7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22FA-421E-4FA0-BBDE-AE379348C7F1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835375"/>
      </p:ext>
    </p:extLst>
  </p:cSld>
  <p:clrMapOvr>
    <a:masterClrMapping/>
  </p:clrMapOvr>
</p:sld>
</file>

<file path=ppt/theme/theme1.xml><?xml version="1.0" encoding="utf-8"?>
<a:theme xmlns:a="http://schemas.openxmlformats.org/drawingml/2006/main" name="1_Prezentace ÚJV 16:9 - CZ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F615728B-BC6F-4B94-B913-26002CDE5BA2}"/>
    </a:ext>
  </a:extLst>
</a:theme>
</file>

<file path=ppt/theme/theme2.xml><?xml version="1.0" encoding="utf-8"?>
<a:theme xmlns:a="http://schemas.openxmlformats.org/drawingml/2006/main" name="2_Prezentace ÚJV 16:9 - EN_white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6793533F-26C6-454C-BE38-46653226B657}"/>
    </a:ext>
  </a:extLst>
</a:theme>
</file>

<file path=ppt/theme/theme3.xml><?xml version="1.0" encoding="utf-8"?>
<a:theme xmlns:a="http://schemas.openxmlformats.org/drawingml/2006/main" name="Prázdný slide">
  <a:themeElements>
    <a:clrScheme name="Custom 2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5_UJV_powerpoint_šabona_EN" id="{45EA70C8-F3BA-4D61-8B12-7064B89FA383}" vid="{866553EA-83EF-499E-BFAB-1302007E1886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0B8447661463245A03E0942475C4A11" ma:contentTypeVersion="6" ma:contentTypeDescription="Vytvoří nový dokument" ma:contentTypeScope="" ma:versionID="c8e4f4984c848b6bead79848431f35b0">
  <xsd:schema xmlns:xsd="http://www.w3.org/2001/XMLSchema" xmlns:xs="http://www.w3.org/2001/XMLSchema" xmlns:p="http://schemas.microsoft.com/office/2006/metadata/properties" xmlns:ns2="6e3e7c9d-050a-4238-85df-2c791ab496bf" xmlns:ns3="09fba304-fc9d-4f59-8d08-1d6c8899d058" targetNamespace="http://schemas.microsoft.com/office/2006/metadata/properties" ma:root="true" ma:fieldsID="678b94e807b28a31485cbd01b3c268b6" ns2:_="" ns3:_="">
    <xsd:import namespace="6e3e7c9d-050a-4238-85df-2c791ab496bf"/>
    <xsd:import namespace="09fba304-fc9d-4f59-8d08-1d6c8899d0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e7c9d-050a-4238-85df-2c791ab496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ba304-fc9d-4f59-8d08-1d6c8899d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14E9A1-53DF-4C15-B75D-0AEA27E068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ADB123-6E93-41AE-9DE8-9BD81DAD868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.v3"/>
    <ds:schemaRef ds:uri="daaee8a9-a696-477a-b930-8acfb142e5a4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83b13370-ae73-46e0-afa9-cb8137e1150e"/>
    <ds:schemaRef ds:uri="a5e53672-6f58-4073-9f4d-96a7be293144"/>
  </ds:schemaRefs>
</ds:datastoreItem>
</file>

<file path=customXml/itemProps3.xml><?xml version="1.0" encoding="utf-8"?>
<ds:datastoreItem xmlns:ds="http://schemas.openxmlformats.org/officeDocument/2006/customXml" ds:itemID="{80EE4EBB-98D6-4EED-8B7A-09B3AB724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e7c9d-050a-4238-85df-2c791ab496bf"/>
    <ds:schemaRef ds:uri="09fba304-fc9d-4f59-8d08-1d6c8899d0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2026_UJV_šablona_CZ</Template>
  <TotalTime>123</TotalTime>
  <Words>925</Words>
  <Application>Microsoft Office PowerPoint</Application>
  <PresentationFormat>Vlastní</PresentationFormat>
  <Paragraphs>159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Wingdings</vt:lpstr>
      <vt:lpstr>1_Prezentace ÚJV 16:9 - CZ</vt:lpstr>
      <vt:lpstr>2_Prezentace ÚJV 16:9 - EN_white</vt:lpstr>
      <vt:lpstr>Prázdný slide</vt:lpstr>
      <vt:lpstr>Ocenění 100% podílu spol. ENERGOPROJEKT PRAHA s.r.o. k 1. 1. 2026  Hlavní parametry ze znaleckých posudků</vt:lpstr>
      <vt:lpstr>Manažerské shrnutí</vt:lpstr>
      <vt:lpstr>Zadání</vt:lpstr>
      <vt:lpstr>BDO</vt:lpstr>
      <vt:lpstr>BDO</vt:lpstr>
      <vt:lpstr>BDO</vt:lpstr>
      <vt:lpstr>BDO</vt:lpstr>
      <vt:lpstr>KPMG</vt:lpstr>
      <vt:lpstr>KPMG</vt:lpstr>
      <vt:lpstr>KPMG</vt:lpstr>
      <vt:lpstr>Společné a rozdílné prvky</vt:lpstr>
      <vt:lpstr>Ocenění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Zaujecova Petra</dc:creator>
  <cp:lastModifiedBy>Zaujecova Petra</cp:lastModifiedBy>
  <cp:revision>3</cp:revision>
  <dcterms:created xsi:type="dcterms:W3CDTF">2026-03-09T14:44:13Z</dcterms:created>
  <dcterms:modified xsi:type="dcterms:W3CDTF">2026-03-12T16:10:51Z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0x010100B0B8447661463245A03E0942475C4A11</vt:lpwstr>
  </property>
  <property fmtid="{D5CDD505-2E9C-101B-9397-08002B2CF9AE}" pid="3" name="Kategorie formuláře">
    <vt:lpwstr/>
  </property>
  <property fmtid="{D5CDD505-2E9C-101B-9397-08002B2CF9AE}" pid="4" name="MSIP_Label_1a1a5919-8c0a-471e-a746-5628754c3a88_Enabled">
    <vt:lpwstr>true</vt:lpwstr>
  </property>
  <property fmtid="{D5CDD505-2E9C-101B-9397-08002B2CF9AE}" pid="5" name="MSIP_Label_1a1a5919-8c0a-471e-a746-5628754c3a88_SetDate">
    <vt:lpwstr>2025-09-08T11:04:55Z</vt:lpwstr>
  </property>
  <property fmtid="{D5CDD505-2E9C-101B-9397-08002B2CF9AE}" pid="6" name="MSIP_Label_1a1a5919-8c0a-471e-a746-5628754c3a88_Method">
    <vt:lpwstr>Privileged</vt:lpwstr>
  </property>
  <property fmtid="{D5CDD505-2E9C-101B-9397-08002B2CF9AE}" pid="7" name="MSIP_Label_1a1a5919-8c0a-471e-a746-5628754c3a88_Name">
    <vt:lpwstr>Cizidokument</vt:lpwstr>
  </property>
  <property fmtid="{D5CDD505-2E9C-101B-9397-08002B2CF9AE}" pid="8" name="MSIP_Label_1a1a5919-8c0a-471e-a746-5628754c3a88_SiteId">
    <vt:lpwstr>56b31968-ca9e-4cc3-9257-477c3699b885</vt:lpwstr>
  </property>
  <property fmtid="{D5CDD505-2E9C-101B-9397-08002B2CF9AE}" pid="9" name="MSIP_Label_1a1a5919-8c0a-471e-a746-5628754c3a88_ActionId">
    <vt:lpwstr>cc20abf6-18fc-416b-89ce-75c45276d2b1</vt:lpwstr>
  </property>
  <property fmtid="{D5CDD505-2E9C-101B-9397-08002B2CF9AE}" pid="10" name="MSIP_Label_1a1a5919-8c0a-471e-a746-5628754c3a88_ContentBits">
    <vt:lpwstr>0</vt:lpwstr>
  </property>
  <property fmtid="{D5CDD505-2E9C-101B-9397-08002B2CF9AE}" pid="11" name="MSIP_Label_1a1a5919-8c0a-471e-a746-5628754c3a88_Tag">
    <vt:lpwstr>10, 0, 1, 1</vt:lpwstr>
  </property>
</Properties>
</file>