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  <p:sldMasterId id="2147483693" r:id="rId5"/>
    <p:sldMasterId id="2147483715" r:id="rId6"/>
  </p:sldMasterIdLst>
  <p:notesMasterIdLst>
    <p:notesMasterId r:id="rId16"/>
  </p:notesMasterIdLst>
  <p:handoutMasterIdLst>
    <p:handoutMasterId r:id="rId17"/>
  </p:handoutMasterIdLst>
  <p:sldIdLst>
    <p:sldId id="257" r:id="rId7"/>
    <p:sldId id="361" r:id="rId8"/>
    <p:sldId id="362" r:id="rId9"/>
    <p:sldId id="363" r:id="rId10"/>
    <p:sldId id="365" r:id="rId11"/>
    <p:sldId id="342" r:id="rId12"/>
    <p:sldId id="350" r:id="rId13"/>
    <p:sldId id="353" r:id="rId14"/>
    <p:sldId id="357" r:id="rId15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A0"/>
    <a:srgbClr val="D6D6D6"/>
    <a:srgbClr val="009CC4"/>
    <a:srgbClr val="4592B0"/>
    <a:srgbClr val="00C752"/>
    <a:srgbClr val="474747"/>
    <a:srgbClr val="1F0FAD"/>
    <a:srgbClr val="0070C0"/>
    <a:srgbClr val="6B6B6B"/>
    <a:srgbClr val="F24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AF7BEC-922E-4285-8762-364EEFCCAAD8}" v="1" dt="2026-05-07T09:18:20.5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0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53" d="100"/>
          <a:sy n="153" d="100"/>
        </p:scale>
        <p:origin x="5870" y="10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18FB5D70-1181-4288-A8A2-D4398FC418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02B58CB-1EF5-45B6-A53A-79D884C08B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A698E-B466-4814-BE83-04DF99E4D4A3}" type="datetimeFigureOut">
              <a:rPr lang="cs-CZ" smtClean="0"/>
              <a:t>19.05.2026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964D498-8B0F-4600-9802-400208E4979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3C1ED9E-79EA-4AA4-8F2B-DD62598E48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8A051-8E15-47AD-B5FE-EE053128A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20824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FA7A4-F17B-4A1E-8F77-4032E1BB8E44}" type="datetimeFigureOut">
              <a:rPr lang="cs-CZ" smtClean="0"/>
              <a:t>19.05.2026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19A08-5F14-43C2-A474-A033E5E2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27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sv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 err="1"/>
              <a:t>perex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2194807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Název prezentace</a:t>
            </a:r>
            <a:endParaRPr lang="en-US" dirty="0"/>
          </a:p>
        </p:txBody>
      </p:sp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D0CCFAAE-F174-BA65-0F64-0D15F84277C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70552" y="11117980"/>
            <a:ext cx="3916374" cy="1192918"/>
          </a:xfrm>
          <a:prstGeom prst="rect">
            <a:avLst/>
          </a:prstGeom>
        </p:spPr>
      </p:pic>
      <p:pic>
        <p:nvPicPr>
          <p:cNvPr id="11" name="Grafický objekt 4">
            <a:extLst>
              <a:ext uri="{FF2B5EF4-FFF2-40B4-BE49-F238E27FC236}">
                <a16:creationId xmlns:a16="http://schemas.microsoft.com/office/drawing/2014/main" id="{C39E2C55-7F81-33F1-AFB6-0D5E9FFD0DE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76215" y="11226754"/>
            <a:ext cx="3645458" cy="1084144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C98735A-63CB-2DA1-6810-C041A9FA6E9A}"/>
              </a:ext>
            </a:extLst>
          </p:cNvPr>
          <p:cNvSpPr txBox="1">
            <a:spLocks/>
          </p:cNvSpPr>
          <p:nvPr userDrawn="1"/>
        </p:nvSpPr>
        <p:spPr>
          <a:xfrm>
            <a:off x="2324655" y="9903124"/>
            <a:ext cx="7503121" cy="802257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algn="l" defTabSz="1828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 cap="none" baseline="0">
                <a:solidFill>
                  <a:srgbClr val="0054A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0" dirty="0"/>
              <a:t>Skupina ÚJV, člen Skupiny ČEZ</a:t>
            </a:r>
            <a:endParaRPr lang="en-US" sz="4000" b="0" dirty="0"/>
          </a:p>
        </p:txBody>
      </p:sp>
      <p:pic>
        <p:nvPicPr>
          <p:cNvPr id="17" name="Logo ÚJV bílé">
            <a:extLst>
              <a:ext uri="{FF2B5EF4-FFF2-40B4-BE49-F238E27FC236}">
                <a16:creationId xmlns:a16="http://schemas.microsoft.com/office/drawing/2014/main" id="{FE4BA434-55EC-77DF-91FF-7263E9B647A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21802231" y="489390"/>
            <a:ext cx="1588488" cy="158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587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818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1450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70023-20E8-4FD9-A965-1A83554B2223}" type="datetime1">
              <a:rPr lang="cs-CZ" smtClean="0"/>
              <a:t>19.05.2026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60E3B3B-D175-36F7-0720-AD9202FF8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49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9B79-BDEA-49C5-B811-79D55BBA7EB3}" type="datetime1">
              <a:rPr lang="cs-CZ" smtClean="0"/>
              <a:t>19.05.2026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83B0B1C-02E6-4D2C-A064-53902735381D}"/>
              </a:ext>
            </a:extLst>
          </p:cNvPr>
          <p:cNvSpPr/>
          <p:nvPr userDrawn="1"/>
        </p:nvSpPr>
        <p:spPr>
          <a:xfrm>
            <a:off x="1154691" y="1676400"/>
            <a:ext cx="225376" cy="86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6196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Obsah obrázku Dětské kresby, umění">
            <a:extLst>
              <a:ext uri="{FF2B5EF4-FFF2-40B4-BE49-F238E27FC236}">
                <a16:creationId xmlns:a16="http://schemas.microsoft.com/office/drawing/2014/main" id="{7600533E-ED29-85CA-D5FB-AFC27A8787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17" t="450"/>
          <a:stretch/>
        </p:blipFill>
        <p:spPr>
          <a:xfrm>
            <a:off x="16317157" y="1"/>
            <a:ext cx="8066844" cy="13716000"/>
          </a:xfrm>
          <a:prstGeom prst="rect">
            <a:avLst/>
          </a:prstGeom>
        </p:spPr>
      </p:pic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2">
            <a:extLst>
              <a:ext uri="{FF2B5EF4-FFF2-40B4-BE49-F238E27FC236}">
                <a16:creationId xmlns:a16="http://schemas.microsoft.com/office/drawing/2014/main" id="{EA6A5DE0-66F1-7856-B396-7D2055D2CF7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/>
              <a:t>kontakt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269FE5B-1350-4192-B737-DB946474BC5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4497132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Děkuji za pozornost.</a:t>
            </a:r>
            <a:endParaRPr lang="en-US" dirty="0"/>
          </a:p>
        </p:txBody>
      </p:sp>
      <p:pic>
        <p:nvPicPr>
          <p:cNvPr id="12" name="Grafický objekt 6">
            <a:extLst>
              <a:ext uri="{FF2B5EF4-FFF2-40B4-BE49-F238E27FC236}">
                <a16:creationId xmlns:a16="http://schemas.microsoft.com/office/drawing/2014/main" id="{A9697036-3815-54E4-5554-DE920C8528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70552" y="11117980"/>
            <a:ext cx="3916374" cy="1192918"/>
          </a:xfrm>
          <a:prstGeom prst="rect">
            <a:avLst/>
          </a:prstGeom>
        </p:spPr>
      </p:pic>
      <p:pic>
        <p:nvPicPr>
          <p:cNvPr id="13" name="Grafický objekt 4">
            <a:extLst>
              <a:ext uri="{FF2B5EF4-FFF2-40B4-BE49-F238E27FC236}">
                <a16:creationId xmlns:a16="http://schemas.microsoft.com/office/drawing/2014/main" id="{8C475346-54A5-33DC-95DF-C290205769A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76215" y="11226754"/>
            <a:ext cx="3645458" cy="1084144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447DB73-CDB3-0D8C-2AAD-AC99DF128A74}"/>
              </a:ext>
            </a:extLst>
          </p:cNvPr>
          <p:cNvSpPr txBox="1">
            <a:spLocks/>
          </p:cNvSpPr>
          <p:nvPr userDrawn="1"/>
        </p:nvSpPr>
        <p:spPr>
          <a:xfrm>
            <a:off x="2324655" y="9903124"/>
            <a:ext cx="7503121" cy="802257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algn="l" defTabSz="1828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 cap="none" baseline="0">
                <a:solidFill>
                  <a:srgbClr val="0054A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0" dirty="0"/>
              <a:t>Skupina ÚJV, člen Skupiny ČEZ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1739378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20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863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 err="1"/>
              <a:t>perex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4497132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 err="1"/>
              <a:t>Title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presentation</a:t>
            </a:r>
            <a:endParaRPr lang="en-US" dirty="0"/>
          </a:p>
        </p:txBody>
      </p:sp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Skupina 6">
            <a:extLst>
              <a:ext uri="{FF2B5EF4-FFF2-40B4-BE49-F238E27FC236}">
                <a16:creationId xmlns:a16="http://schemas.microsoft.com/office/drawing/2014/main" id="{0E3D7F08-25C0-7EC8-93F1-147134533C06}"/>
              </a:ext>
            </a:extLst>
          </p:cNvPr>
          <p:cNvGrpSpPr/>
          <p:nvPr userDrawn="1"/>
        </p:nvGrpSpPr>
        <p:grpSpPr>
          <a:xfrm>
            <a:off x="1772016" y="10981952"/>
            <a:ext cx="8163174" cy="1836901"/>
            <a:chOff x="1772016" y="10981952"/>
            <a:chExt cx="8163174" cy="1836901"/>
          </a:xfrm>
        </p:grpSpPr>
        <p:pic>
          <p:nvPicPr>
            <p:cNvPr id="4" name="Grafický objekt 3">
              <a:extLst>
                <a:ext uri="{FF2B5EF4-FFF2-40B4-BE49-F238E27FC236}">
                  <a16:creationId xmlns:a16="http://schemas.microsoft.com/office/drawing/2014/main" id="{51F878B8-53B1-8A36-D642-0B91D7CE14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1772016" y="10981952"/>
              <a:ext cx="4485993" cy="1366424"/>
            </a:xfrm>
            <a:prstGeom prst="rect">
              <a:avLst/>
            </a:prstGeom>
          </p:spPr>
        </p:pic>
        <p:sp>
          <p:nvSpPr>
            <p:cNvPr id="5" name="Title 1">
              <a:extLst>
                <a:ext uri="{FF2B5EF4-FFF2-40B4-BE49-F238E27FC236}">
                  <a16:creationId xmlns:a16="http://schemas.microsoft.com/office/drawing/2014/main" id="{5180C1D0-A470-705D-1850-68A412BB14C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388663" y="12016596"/>
              <a:ext cx="7503121" cy="802257"/>
            </a:xfrm>
            <a:prstGeom prst="rect">
              <a:avLst/>
            </a:prstGeom>
          </p:spPr>
          <p:txBody>
            <a:bodyPr vert="horz" lIns="0" tIns="0" rIns="0" bIns="0" rtlCol="0" anchor="b">
              <a:normAutofit/>
            </a:bodyPr>
            <a:lstStyle>
              <a:lvl1pPr algn="l" defTabSz="1828800" rtl="0" eaLnBrk="1" latinLnBrk="0" hangingPunct="1">
                <a:lnSpc>
                  <a:spcPct val="100000"/>
                </a:lnSpc>
                <a:spcBef>
                  <a:spcPct val="0"/>
                </a:spcBef>
                <a:buNone/>
                <a:defRPr sz="5000" b="1" kern="1200" cap="none" baseline="0">
                  <a:solidFill>
                    <a:srgbClr val="0054A4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cs-CZ" sz="2800" b="0" dirty="0"/>
                <a:t>UJV Group, a </a:t>
              </a:r>
              <a:r>
                <a:rPr lang="cs-CZ" sz="2800" b="0" dirty="0" err="1"/>
                <a:t>member</a:t>
              </a:r>
              <a:r>
                <a:rPr lang="cs-CZ" sz="2800" b="0" dirty="0"/>
                <a:t> </a:t>
              </a:r>
              <a:r>
                <a:rPr lang="cs-CZ" sz="2800" b="0" dirty="0" err="1"/>
                <a:t>of</a:t>
              </a:r>
              <a:r>
                <a:rPr lang="cs-CZ" sz="2800" b="0" dirty="0"/>
                <a:t> CEZ GROUP</a:t>
              </a:r>
              <a:endParaRPr lang="en-US" sz="2800" b="0" dirty="0"/>
            </a:p>
          </p:txBody>
        </p:sp>
        <p:pic>
          <p:nvPicPr>
            <p:cNvPr id="6" name="Grafický objekt 21">
              <a:extLst>
                <a:ext uri="{FF2B5EF4-FFF2-40B4-BE49-F238E27FC236}">
                  <a16:creationId xmlns:a16="http://schemas.microsoft.com/office/drawing/2014/main" id="{DC40B7F8-5173-18FE-56C8-4A5EBAE7CD1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66347" y="11073754"/>
              <a:ext cx="3668843" cy="11828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3861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818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1450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11125"/>
            <a:ext cx="17605372" cy="2124075"/>
          </a:xfrm>
        </p:spPr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F897-294E-4845-A323-0149FB47FB12}" type="datetime1">
              <a:rPr lang="cs-CZ" smtClean="0"/>
              <a:t>19.05.2026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8DF2B-D450-8D2B-DB4A-1FF48E8C8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497599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2080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98589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87524" y="3473450"/>
            <a:ext cx="8243889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3938" y="3473450"/>
            <a:ext cx="8208962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0A81-8B40-4743-B4B5-C089AB3CBDB5}" type="datetime1">
              <a:rPr lang="cs-CZ" smtClean="0"/>
              <a:t>19.05.2026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98E297-AA6A-FB81-8D19-F3DC53268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10698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682">
          <p15:clr>
            <a:srgbClr val="FBAE40"/>
          </p15:clr>
        </p15:guide>
        <p15:guide id="2" pos="6319">
          <p15:clr>
            <a:srgbClr val="FBAE40"/>
          </p15:clr>
        </p15:guide>
        <p15:guide id="3" pos="7045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787525" y="3473449"/>
            <a:ext cx="8243888" cy="828675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  <a:br>
              <a:rPr lang="cs-CZ" dirty="0"/>
            </a:b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7525" y="4373563"/>
            <a:ext cx="8243888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1183938" y="3473450"/>
            <a:ext cx="8208959" cy="828674"/>
          </a:xfrm>
        </p:spPr>
        <p:txBody>
          <a:bodyPr anchor="t" anchorCtr="0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83938" y="4373563"/>
            <a:ext cx="8208959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B594-4D5F-46BC-8F7A-788AA3B46058}" type="datetime1">
              <a:rPr lang="cs-CZ" smtClean="0"/>
              <a:t>19.05.2026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Nadpis 9">
            <a:extLst>
              <a:ext uri="{FF2B5EF4-FFF2-40B4-BE49-F238E27FC236}">
                <a16:creationId xmlns:a16="http://schemas.microsoft.com/office/drawing/2014/main" id="{48C3D6D1-FB82-4DBD-895E-044A3319E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251617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C57481A-C4E5-874C-5369-8131A5F1A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0645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orient="horz" pos="2188">
          <p15:clr>
            <a:srgbClr val="FBAE40"/>
          </p15:clr>
        </p15:guide>
        <p15:guide id="5" orient="horz" pos="2710">
          <p15:clr>
            <a:srgbClr val="FBAE40"/>
          </p15:clr>
        </p15:guide>
        <p15:guide id="6" orient="horz" pos="2755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FAE8-F97B-4497-8F16-77AFA80F88B0}" type="datetime1">
              <a:rPr lang="cs-CZ" smtClean="0"/>
              <a:t>19.05.2026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4" y="3473450"/>
            <a:ext cx="17605375" cy="8677275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6E50FC7-91EF-177A-71EE-ECDAFD71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3218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23038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CA19C-90BD-43F0-96A1-2BD32DFCC4AE}" type="datetime1">
              <a:rPr lang="cs-CZ" smtClean="0"/>
              <a:t>19.05.2026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3473450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974013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347345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97400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41659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2A5C-307F-48B4-9672-1F0FFAB75272}" type="datetime1">
              <a:rPr lang="cs-CZ" smtClean="0"/>
              <a:t>19.05.2026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2681288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181851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268128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18183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4627711-752B-4F4A-A559-5A244C919FC7}"/>
              </a:ext>
            </a:extLst>
          </p:cNvPr>
          <p:cNvSpPr/>
          <p:nvPr userDrawn="1"/>
        </p:nvSpPr>
        <p:spPr>
          <a:xfrm>
            <a:off x="1136073" y="1717964"/>
            <a:ext cx="230909" cy="7481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61F01A-ED96-A362-8BA6-8ECA0ABE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1772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524">
          <p15:clr>
            <a:srgbClr val="FBAE40"/>
          </p15:clr>
        </p15:guide>
        <p15:guide id="3" orient="horz" pos="7155">
          <p15:clr>
            <a:srgbClr val="FBAE40"/>
          </p15:clr>
        </p15:guide>
        <p15:guide id="5" orient="horz" pos="4320">
          <p15:clr>
            <a:srgbClr val="FBAE40"/>
          </p15:clr>
        </p15:guide>
        <p15:guide id="6" pos="5026">
          <p15:clr>
            <a:srgbClr val="FBAE40"/>
          </p15:clr>
        </p15:guide>
        <p15:guide id="7" orient="horz" pos="168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F897-294E-4845-A323-0149FB47FB12}" type="datetime1">
              <a:rPr lang="cs-CZ" smtClean="0"/>
              <a:t>19.05.2026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0421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8E26D-C0DF-4594-A139-DF2864810BA6}" type="datetime1">
              <a:rPr lang="cs-CZ" smtClean="0"/>
              <a:t>19.05.2026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1951D3CE-EA90-46CF-97BB-1813DC6CC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1D95A4CB-B7C1-4287-B3C9-B76FC2314F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5C6EC824-1314-4A28-B54C-302E5743F0D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</p:spTree>
    <p:extLst>
      <p:ext uri="{BB962C8B-B14F-4D97-AF65-F5344CB8AC3E}">
        <p14:creationId xmlns:p14="http://schemas.microsoft.com/office/powerpoint/2010/main" val="1029534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15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5C2A-08AB-4B29-B3BB-F117D0F2D775}" type="datetime1">
              <a:rPr lang="cs-CZ" smtClean="0"/>
              <a:t>19.05.2026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D2996BAB-F318-4542-8C55-F497D5090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obsah 9">
            <a:extLst>
              <a:ext uri="{FF2B5EF4-FFF2-40B4-BE49-F238E27FC236}">
                <a16:creationId xmlns:a16="http://schemas.microsoft.com/office/drawing/2014/main" id="{38DB0493-DC13-44F2-A3D8-2226DF88B8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A3AD5018-6B65-465B-94AA-259D9E90623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701844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3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66784"/>
            <a:ext cx="17605372" cy="2124075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70023-20E8-4FD9-A965-1A83554B2223}" type="datetime1">
              <a:rPr lang="cs-CZ" smtClean="0"/>
              <a:t>19.05.2026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09D9239-771B-C5C3-7585-B6A8C675A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56285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70023-20E8-4FD9-A965-1A83554B2223}" type="datetime1">
              <a:rPr lang="cs-CZ" smtClean="0"/>
              <a:t>19.05.2026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31F0648-CE28-C3D2-E06F-2EEEDEE2A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950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9B79-BDEA-49C5-B811-79D55BBA7EB3}" type="datetime1">
              <a:rPr lang="cs-CZ" smtClean="0"/>
              <a:t>19.05.2026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83B0B1C-02E6-4D2C-A064-53902735381D}"/>
              </a:ext>
            </a:extLst>
          </p:cNvPr>
          <p:cNvSpPr/>
          <p:nvPr userDrawn="1"/>
        </p:nvSpPr>
        <p:spPr>
          <a:xfrm>
            <a:off x="1154691" y="1676400"/>
            <a:ext cx="225376" cy="86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EF56FC3-623A-1AF2-D06B-C2A82EAA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2995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A73FFA9-F99A-BB4D-AC2C-595EB81D9B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01725" y="3832227"/>
            <a:ext cx="21844002" cy="12926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noProof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kliknutí můžete upravovat styly textu v předloze.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618CD03-D3F2-DE49-9DE7-E23F04B888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01725" y="665313"/>
            <a:ext cx="18537997" cy="19082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marR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6" name="Zástupný text 2">
            <a:extLst>
              <a:ext uri="{FF2B5EF4-FFF2-40B4-BE49-F238E27FC236}">
                <a16:creationId xmlns:a16="http://schemas.microsoft.com/office/drawing/2014/main" id="{7196CF51-396B-5AD0-E8CC-408806E8F4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01726" y="5705872"/>
            <a:ext cx="22018624" cy="331375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  <a:lvl2pPr marL="12573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 marL="21717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30861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4pPr>
            <a:lvl5pPr marL="40005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845DF84-95BE-923E-5B54-14B8F512CEF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95751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618CD03-D3F2-DE49-9DE7-E23F04B888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01725" y="714241"/>
            <a:ext cx="20596222" cy="19082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marR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6" name="Text Placeholder 19">
            <a:extLst>
              <a:ext uri="{FF2B5EF4-FFF2-40B4-BE49-F238E27FC236}">
                <a16:creationId xmlns:a16="http://schemas.microsoft.com/office/drawing/2014/main" id="{AD1ED3B7-42DB-F308-0499-1C88F389A4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01725" y="3832227"/>
            <a:ext cx="21844002" cy="12926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edit Master text styles</a:t>
            </a:r>
          </a:p>
        </p:txBody>
      </p:sp>
      <p:sp>
        <p:nvSpPr>
          <p:cNvPr id="7" name="Zástupný text 2">
            <a:extLst>
              <a:ext uri="{FF2B5EF4-FFF2-40B4-BE49-F238E27FC236}">
                <a16:creationId xmlns:a16="http://schemas.microsoft.com/office/drawing/2014/main" id="{59088635-C4A2-5DE7-C005-B34DB13072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01726" y="5705872"/>
            <a:ext cx="22018624" cy="331375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  <a:lvl2pPr marL="12573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 marL="21717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30861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4pPr>
            <a:lvl5pPr marL="40005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95582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Obrázek 23" descr="Obsah obrázku Dětské kresby, umění">
            <a:extLst>
              <a:ext uri="{FF2B5EF4-FFF2-40B4-BE49-F238E27FC236}">
                <a16:creationId xmlns:a16="http://schemas.microsoft.com/office/drawing/2014/main" id="{FF962D53-AE7E-5EEF-E5BC-027A32DF69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17" t="-525" b="-1"/>
          <a:stretch/>
        </p:blipFill>
        <p:spPr>
          <a:xfrm>
            <a:off x="16317157" y="-134471"/>
            <a:ext cx="8066844" cy="13850471"/>
          </a:xfrm>
          <a:prstGeom prst="rect">
            <a:avLst/>
          </a:prstGeom>
        </p:spPr>
      </p:pic>
      <p:grpSp>
        <p:nvGrpSpPr>
          <p:cNvPr id="4" name="Skupina 6">
            <a:extLst>
              <a:ext uri="{FF2B5EF4-FFF2-40B4-BE49-F238E27FC236}">
                <a16:creationId xmlns:a16="http://schemas.microsoft.com/office/drawing/2014/main" id="{AE0F4E81-6CCD-58DF-2ABE-0798A54C220D}"/>
              </a:ext>
            </a:extLst>
          </p:cNvPr>
          <p:cNvGrpSpPr/>
          <p:nvPr userDrawn="1"/>
        </p:nvGrpSpPr>
        <p:grpSpPr>
          <a:xfrm>
            <a:off x="1772016" y="10981952"/>
            <a:ext cx="8163174" cy="1836901"/>
            <a:chOff x="1772016" y="10981952"/>
            <a:chExt cx="8163174" cy="1836901"/>
          </a:xfrm>
        </p:grpSpPr>
        <p:pic>
          <p:nvPicPr>
            <p:cNvPr id="12" name="Grafický objekt 3">
              <a:extLst>
                <a:ext uri="{FF2B5EF4-FFF2-40B4-BE49-F238E27FC236}">
                  <a16:creationId xmlns:a16="http://schemas.microsoft.com/office/drawing/2014/main" id="{E91739CE-F9A6-921D-42D0-D88F60CBB0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1772016" y="10981952"/>
              <a:ext cx="4485993" cy="1366424"/>
            </a:xfrm>
            <a:prstGeom prst="rect">
              <a:avLst/>
            </a:prstGeom>
          </p:spPr>
        </p:pic>
        <p:sp>
          <p:nvSpPr>
            <p:cNvPr id="13" name="Title 1">
              <a:extLst>
                <a:ext uri="{FF2B5EF4-FFF2-40B4-BE49-F238E27FC236}">
                  <a16:creationId xmlns:a16="http://schemas.microsoft.com/office/drawing/2014/main" id="{C1F10898-4C01-7DD8-9EC9-E05B2207487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388663" y="12016596"/>
              <a:ext cx="7503121" cy="802257"/>
            </a:xfrm>
            <a:prstGeom prst="rect">
              <a:avLst/>
            </a:prstGeom>
          </p:spPr>
          <p:txBody>
            <a:bodyPr vert="horz" lIns="0" tIns="0" rIns="0" bIns="0" rtlCol="0" anchor="b">
              <a:normAutofit/>
            </a:bodyPr>
            <a:lstStyle>
              <a:lvl1pPr algn="l" defTabSz="1828800" rtl="0" eaLnBrk="1" latinLnBrk="0" hangingPunct="1">
                <a:lnSpc>
                  <a:spcPct val="100000"/>
                </a:lnSpc>
                <a:spcBef>
                  <a:spcPct val="0"/>
                </a:spcBef>
                <a:buNone/>
                <a:defRPr sz="5000" b="1" kern="1200" cap="none" baseline="0">
                  <a:solidFill>
                    <a:srgbClr val="0054A4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cs-CZ" sz="2800" b="0" dirty="0"/>
                <a:t>UJV Group, a </a:t>
              </a:r>
              <a:r>
                <a:rPr lang="cs-CZ" sz="2800" b="0" dirty="0" err="1"/>
                <a:t>member</a:t>
              </a:r>
              <a:r>
                <a:rPr lang="cs-CZ" sz="2800" b="0" dirty="0"/>
                <a:t> </a:t>
              </a:r>
              <a:r>
                <a:rPr lang="cs-CZ" sz="2800" b="0" dirty="0" err="1"/>
                <a:t>of</a:t>
              </a:r>
              <a:r>
                <a:rPr lang="cs-CZ" sz="2800" b="0" dirty="0"/>
                <a:t> CEZ GROUP</a:t>
              </a:r>
              <a:endParaRPr lang="en-US" sz="2800" b="0" dirty="0"/>
            </a:p>
          </p:txBody>
        </p:sp>
        <p:pic>
          <p:nvPicPr>
            <p:cNvPr id="14" name="Grafický objekt 21">
              <a:extLst>
                <a:ext uri="{FF2B5EF4-FFF2-40B4-BE49-F238E27FC236}">
                  <a16:creationId xmlns:a16="http://schemas.microsoft.com/office/drawing/2014/main" id="{F0D20DE0-0CCF-8624-72A3-AF0AFE415B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66347" y="11073754"/>
              <a:ext cx="3668843" cy="1182820"/>
            </a:xfrm>
            <a:prstGeom prst="rect">
              <a:avLst/>
            </a:prstGeom>
          </p:spPr>
        </p:pic>
      </p:grpSp>
      <p:sp>
        <p:nvSpPr>
          <p:cNvPr id="15" name="Subtitle 2">
            <a:extLst>
              <a:ext uri="{FF2B5EF4-FFF2-40B4-BE49-F238E27FC236}">
                <a16:creationId xmlns:a16="http://schemas.microsoft.com/office/drawing/2014/main" id="{AA1531DC-080E-5AA3-7518-7E5395FD1ED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 err="1"/>
              <a:t>contact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F23210E-124E-F35E-8631-91A6B895575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4497132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 err="1"/>
              <a:t>Thank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attention</a:t>
            </a:r>
            <a:r>
              <a:rPr lang="cs-CZ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43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20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8633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0892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CD489E-5F40-3921-9D26-F9DD108D8F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/>
          <a:lstStyle>
            <a:lvl1pPr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731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87524" y="3473450"/>
            <a:ext cx="8243889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3938" y="3473450"/>
            <a:ext cx="8208962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0A81-8B40-4743-B4B5-C089AB3CBDB5}" type="datetime1">
              <a:rPr lang="cs-CZ" smtClean="0"/>
              <a:t>19.05.2026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2DAE5B5-2297-162D-754B-0E8B10649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54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682">
          <p15:clr>
            <a:srgbClr val="FBAE40"/>
          </p15:clr>
        </p15:guide>
        <p15:guide id="2" pos="6319">
          <p15:clr>
            <a:srgbClr val="FBAE40"/>
          </p15:clr>
        </p15:guide>
        <p15:guide id="3" pos="7045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 s nadpisem a logem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CD489E-5F40-3921-9D26-F9DD108D8F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/>
          <a:lstStyle>
            <a:lvl1pPr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pic>
        <p:nvPicPr>
          <p:cNvPr id="2" name="Obrázek 3">
            <a:extLst>
              <a:ext uri="{FF2B5EF4-FFF2-40B4-BE49-F238E27FC236}">
                <a16:creationId xmlns:a16="http://schemas.microsoft.com/office/drawing/2014/main" id="{31E7A7FE-1036-0F4A-8A6E-61FA364475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0357" y="558263"/>
            <a:ext cx="2684305" cy="1252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61058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1828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err="1"/>
              <a:t>English</a:t>
            </a:r>
            <a:r>
              <a:rPr lang="cs-CZ" dirty="0"/>
              <a:t> </a:t>
            </a:r>
            <a:r>
              <a:rPr lang="cs-CZ" dirty="0" err="1"/>
              <a:t>version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787525" y="13230225"/>
            <a:ext cx="2520000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F95CE48-11A2-4AB1-8B42-8FAF697BE6BD}" type="datetime1">
              <a:rPr lang="cs-CZ" smtClean="0"/>
              <a:pPr/>
              <a:t>19.05.2026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07525" y="13230225"/>
            <a:ext cx="15085375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1270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ázdný s nadpisem a logem C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CD489E-5F40-3921-9D26-F9DD108D8F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/>
          <a:lstStyle>
            <a:lvl1pPr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pic>
        <p:nvPicPr>
          <p:cNvPr id="4" name="Logo ÚJV bílé">
            <a:extLst>
              <a:ext uri="{FF2B5EF4-FFF2-40B4-BE49-F238E27FC236}">
                <a16:creationId xmlns:a16="http://schemas.microsoft.com/office/drawing/2014/main" id="{A9987182-52D1-9A98-5D93-E6603BB8AD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1802231" y="489390"/>
            <a:ext cx="1588488" cy="158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59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787525" y="3473449"/>
            <a:ext cx="8243888" cy="828675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  <a:br>
              <a:rPr lang="cs-CZ" dirty="0"/>
            </a:b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7525" y="4373563"/>
            <a:ext cx="8243888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1183938" y="3473450"/>
            <a:ext cx="8208959" cy="828674"/>
          </a:xfrm>
        </p:spPr>
        <p:txBody>
          <a:bodyPr anchor="t" anchorCtr="0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83938" y="4373563"/>
            <a:ext cx="8208959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B594-4D5F-46BC-8F7A-788AA3B46058}" type="datetime1">
              <a:rPr lang="cs-CZ" smtClean="0"/>
              <a:t>19.05.2026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073866-B688-1B6B-24F4-2816C15CF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614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orient="horz" pos="2188">
          <p15:clr>
            <a:srgbClr val="FBAE40"/>
          </p15:clr>
        </p15:guide>
        <p15:guide id="5" orient="horz" pos="2710">
          <p15:clr>
            <a:srgbClr val="FBAE40"/>
          </p15:clr>
        </p15:guide>
        <p15:guide id="6" orient="horz" pos="275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FAE8-F97B-4497-8F16-77AFA80F88B0}" type="datetime1">
              <a:rPr lang="cs-CZ" smtClean="0"/>
              <a:t>19.05.2026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4" y="3473450"/>
            <a:ext cx="17605375" cy="8677275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501591-C903-004E-219B-667ABAEEB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888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CA19C-90BD-43F0-96A1-2BD32DFCC4AE}" type="datetime1">
              <a:rPr lang="cs-CZ" smtClean="0"/>
              <a:t>19.05.2026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3473450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974013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347345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97400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173BA4A-B92B-D74B-9135-7E2C8EE2B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359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2A5C-307F-48B4-9672-1F0FFAB75272}" type="datetime1">
              <a:rPr lang="cs-CZ" smtClean="0"/>
              <a:t>19.05.2026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2681288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181851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268128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18183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4627711-752B-4F4A-A559-5A244C919FC7}"/>
              </a:ext>
            </a:extLst>
          </p:cNvPr>
          <p:cNvSpPr/>
          <p:nvPr userDrawn="1"/>
        </p:nvSpPr>
        <p:spPr>
          <a:xfrm>
            <a:off x="1136073" y="1717964"/>
            <a:ext cx="230909" cy="7481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151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524">
          <p15:clr>
            <a:srgbClr val="FBAE40"/>
          </p15:clr>
        </p15:guide>
        <p15:guide id="3" orient="horz" pos="7155">
          <p15:clr>
            <a:srgbClr val="FBAE40"/>
          </p15:clr>
        </p15:guide>
        <p15:guide id="5" orient="horz" pos="4320">
          <p15:clr>
            <a:srgbClr val="FBAE40"/>
          </p15:clr>
        </p15:guide>
        <p15:guide id="6" pos="5026">
          <p15:clr>
            <a:srgbClr val="FBAE40"/>
          </p15:clr>
        </p15:guide>
        <p15:guide id="7" orient="horz" pos="168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8E26D-C0DF-4594-A139-DF2864810BA6}" type="datetime1">
              <a:rPr lang="cs-CZ" smtClean="0"/>
              <a:t>19.05.2026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1951D3CE-EA90-46CF-97BB-1813DC6CC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1D95A4CB-B7C1-4287-B3C9-B76FC2314F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5C6EC824-1314-4A28-B54C-302E5743F0D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</p:spTree>
    <p:extLst>
      <p:ext uri="{BB962C8B-B14F-4D97-AF65-F5344CB8AC3E}">
        <p14:creationId xmlns:p14="http://schemas.microsoft.com/office/powerpoint/2010/main" val="14039856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5C2A-08AB-4B29-B3BB-F117D0F2D775}" type="datetime1">
              <a:rPr lang="cs-CZ" smtClean="0"/>
              <a:t>19.05.2026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D2996BAB-F318-4542-8C55-F497D5090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obsah 9">
            <a:extLst>
              <a:ext uri="{FF2B5EF4-FFF2-40B4-BE49-F238E27FC236}">
                <a16:creationId xmlns:a16="http://schemas.microsoft.com/office/drawing/2014/main" id="{38DB0493-DC13-44F2-A3D8-2226DF88B8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A3AD5018-6B65-465B-94AA-259D9E90623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99312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3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21" Type="http://schemas.openxmlformats.org/officeDocument/2006/relationships/image" Target="../media/image9.pn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20" Type="http://schemas.openxmlformats.org/officeDocument/2006/relationships/image" Target="../media/image2.emf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oleObject" Target="../embeddings/oleObject2.bin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Layout" Target="../slideLayouts/slideLayout30.xml"/><Relationship Id="rId7" Type="http://schemas.openxmlformats.org/officeDocument/2006/relationships/tags" Target="../tags/tag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Relationship Id="rId9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8FAB048F-C802-FA04-57CC-2CEC47EC48A7}"/>
              </a:ext>
            </a:extLst>
          </p:cNvPr>
          <p:cNvGraphicFramePr>
            <a:graphicFrameLocks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254431839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6" imgW="353" imgH="353" progId="TCLayout.ActiveDocument.1">
                  <p:embed/>
                </p:oleObj>
              </mc:Choice>
              <mc:Fallback>
                <p:oleObj name="think-cell Slide" r:id="rId16" imgW="353" imgH="353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FAB048F-C802-FA04-57CC-2CEC47EC48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87525" y="413275"/>
            <a:ext cx="17605372" cy="21240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Česká verze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7525" y="3473451"/>
            <a:ext cx="17605375" cy="92170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87525" y="13230225"/>
            <a:ext cx="2520000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5CE48-11A2-4AB1-8B42-8FAF697BE6BD}" type="datetime1">
              <a:rPr lang="cs-CZ" smtClean="0"/>
              <a:t>19.05.2026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525" y="13230225"/>
            <a:ext cx="15085375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cs-CZ" dirty="0"/>
          </a:p>
        </p:txBody>
      </p:sp>
      <p:cxnSp>
        <p:nvCxnSpPr>
          <p:cNvPr id="8" name="L okraj X 4,94 cm vod. -28,9" hidden="1">
            <a:extLst>
              <a:ext uri="{FF2B5EF4-FFF2-40B4-BE49-F238E27FC236}">
                <a16:creationId xmlns:a16="http://schemas.microsoft.com/office/drawing/2014/main" id="{A3689D13-E1A7-41A6-B731-E5340353CEB6}"/>
              </a:ext>
            </a:extLst>
          </p:cNvPr>
          <p:cNvCxnSpPr/>
          <p:nvPr userDrawn="1"/>
        </p:nvCxnSpPr>
        <p:spPr>
          <a:xfrm>
            <a:off x="17784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Nadpis úč. Y 6,33 cm" hidden="1">
            <a:extLst>
              <a:ext uri="{FF2B5EF4-FFF2-40B4-BE49-F238E27FC236}">
                <a16:creationId xmlns:a16="http://schemas.microsoft.com/office/drawing/2014/main" id="{B14CCCB8-2EDB-449B-A7EC-14BF0575746B}"/>
              </a:ext>
            </a:extLst>
          </p:cNvPr>
          <p:cNvCxnSpPr/>
          <p:nvPr userDrawn="1"/>
        </p:nvCxnSpPr>
        <p:spPr>
          <a:xfrm>
            <a:off x="0" y="2278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Text úč. Y 11,79 cm" hidden="1">
            <a:extLst>
              <a:ext uri="{FF2B5EF4-FFF2-40B4-BE49-F238E27FC236}">
                <a16:creationId xmlns:a16="http://schemas.microsoft.com/office/drawing/2014/main" id="{2514243B-5626-4936-9144-86BA14537F01}"/>
              </a:ext>
            </a:extLst>
          </p:cNvPr>
          <p:cNvCxnSpPr/>
          <p:nvPr userDrawn="1"/>
        </p:nvCxnSpPr>
        <p:spPr>
          <a:xfrm>
            <a:off x="0" y="42444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aginace úč. Y 34,23 cm" hidden="1">
            <a:extLst>
              <a:ext uri="{FF2B5EF4-FFF2-40B4-BE49-F238E27FC236}">
                <a16:creationId xmlns:a16="http://schemas.microsoft.com/office/drawing/2014/main" id="{DA01E952-750C-479E-B5E9-6791C6A62CA8}"/>
              </a:ext>
            </a:extLst>
          </p:cNvPr>
          <p:cNvCxnSpPr/>
          <p:nvPr userDrawn="1"/>
        </p:nvCxnSpPr>
        <p:spPr>
          <a:xfrm>
            <a:off x="0" y="12322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aginace zprava X 64,38 cm" hidden="1">
            <a:extLst>
              <a:ext uri="{FF2B5EF4-FFF2-40B4-BE49-F238E27FC236}">
                <a16:creationId xmlns:a16="http://schemas.microsoft.com/office/drawing/2014/main" id="{A7B98C56-F7E2-4B6C-B9C2-105C58736980}"/>
              </a:ext>
            </a:extLst>
          </p:cNvPr>
          <p:cNvCxnSpPr/>
          <p:nvPr userDrawn="1"/>
        </p:nvCxnSpPr>
        <p:spPr>
          <a:xfrm>
            <a:off x="23176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H okraj úč. Y 9,66 cm vod. -9,4" hidden="1">
            <a:extLst>
              <a:ext uri="{FF2B5EF4-FFF2-40B4-BE49-F238E27FC236}">
                <a16:creationId xmlns:a16="http://schemas.microsoft.com/office/drawing/2014/main" id="{F4E29373-2041-4AFF-ADFD-5F5723B58F9A}"/>
              </a:ext>
            </a:extLst>
          </p:cNvPr>
          <p:cNvCxnSpPr/>
          <p:nvPr userDrawn="1"/>
        </p:nvCxnSpPr>
        <p:spPr>
          <a:xfrm>
            <a:off x="0" y="3477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 okraj Y 35,61 cm vod. +17,4" hidden="1">
            <a:extLst>
              <a:ext uri="{FF2B5EF4-FFF2-40B4-BE49-F238E27FC236}">
                <a16:creationId xmlns:a16="http://schemas.microsoft.com/office/drawing/2014/main" id="{BC90BCE1-A1C9-4935-8841-D07351AF44F2}"/>
              </a:ext>
            </a:extLst>
          </p:cNvPr>
          <p:cNvCxnSpPr/>
          <p:nvPr userDrawn="1"/>
        </p:nvCxnSpPr>
        <p:spPr>
          <a:xfrm>
            <a:off x="0" y="13143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 okraj 2 X 2,78 cm vod. -31,1" hidden="1">
            <a:extLst>
              <a:ext uri="{FF2B5EF4-FFF2-40B4-BE49-F238E27FC236}">
                <a16:creationId xmlns:a16="http://schemas.microsoft.com/office/drawing/2014/main" id="{BF4F1D93-AD8F-4A3C-8A7C-06D9F8C32FDA}"/>
              </a:ext>
            </a:extLst>
          </p:cNvPr>
          <p:cNvCxnSpPr/>
          <p:nvPr userDrawn="1"/>
        </p:nvCxnSpPr>
        <p:spPr>
          <a:xfrm>
            <a:off x="1000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Logo ÚJV bílé">
            <a:extLst>
              <a:ext uri="{FF2B5EF4-FFF2-40B4-BE49-F238E27FC236}">
                <a16:creationId xmlns:a16="http://schemas.microsoft.com/office/drawing/2014/main" id="{3500723A-8995-481D-83F2-B6E7947FDE7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21802231" y="489390"/>
            <a:ext cx="1588488" cy="1588488"/>
          </a:xfrm>
          <a:prstGeom prst="rect">
            <a:avLst/>
          </a:prstGeom>
        </p:spPr>
      </p:pic>
      <p:sp>
        <p:nvSpPr>
          <p:cNvPr id="13" name="Slide Number Placeholder 8">
            <a:extLst>
              <a:ext uri="{FF2B5EF4-FFF2-40B4-BE49-F238E27FC236}">
                <a16:creationId xmlns:a16="http://schemas.microsoft.com/office/drawing/2014/main" id="{7940261C-DED5-15D6-7A7A-3CC3A5E7A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515885" y="11538892"/>
            <a:ext cx="1874834" cy="871195"/>
          </a:xfrm>
          <a:prstGeom prst="rect">
            <a:avLst/>
          </a:prstGeom>
        </p:spPr>
        <p:txBody>
          <a:bodyPr/>
          <a:lstStyle>
            <a:lvl1pPr algn="ctr">
              <a:defRPr sz="6000" b="1">
                <a:solidFill>
                  <a:srgbClr val="0053A0"/>
                </a:solidFill>
              </a:defRPr>
            </a:lvl1pPr>
          </a:lstStyle>
          <a:p>
            <a:fld id="{E5DA22FA-421E-4FA0-BBDE-AE379348C7F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8199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hf hdr="0" ftr="0" dt="0"/>
  <p:txStyles>
    <p:titleStyle>
      <a:lvl1pPr algn="l" defTabSz="1828800" rtl="0" eaLnBrk="1" latinLnBrk="0" hangingPunct="1">
        <a:lnSpc>
          <a:spcPct val="100000"/>
        </a:lnSpc>
        <a:spcBef>
          <a:spcPct val="0"/>
        </a:spcBef>
        <a:buNone/>
        <a:defRPr sz="60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432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648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864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080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2216">
          <p15:clr>
            <a:srgbClr val="F26B43"/>
          </p15:clr>
        </p15:guide>
        <p15:guide id="3" pos="1126">
          <p15:clr>
            <a:srgbClr val="F26B43"/>
          </p15:clr>
        </p15:guide>
        <p15:guide id="4" orient="horz" pos="646">
          <p15:clr>
            <a:srgbClr val="F26B43"/>
          </p15:clr>
        </p15:guide>
        <p15:guide id="5" orient="horz" pos="1984">
          <p15:clr>
            <a:srgbClr val="F26B43"/>
          </p15:clr>
        </p15:guide>
        <p15:guide id="7" orient="horz" pos="2188">
          <p15:clr>
            <a:srgbClr val="F26B43"/>
          </p15:clr>
        </p15:guide>
        <p15:guide id="12" orient="horz" pos="799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F8ECFB59-6676-E0AA-B139-8907CBB335F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21636577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353" imgH="353" progId="TCLayout.ActiveDocument.1">
                  <p:embed/>
                </p:oleObj>
              </mc:Choice>
              <mc:Fallback>
                <p:oleObj name="think-cell Slide" r:id="rId19" imgW="353" imgH="353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8ECFB59-6676-E0AA-B139-8907CBB335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 err="1"/>
              <a:t>English</a:t>
            </a:r>
            <a:r>
              <a:rPr lang="cs-CZ" dirty="0"/>
              <a:t> </a:t>
            </a:r>
            <a:r>
              <a:rPr lang="cs-CZ" dirty="0" err="1"/>
              <a:t>version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7525" y="3473451"/>
            <a:ext cx="17605375" cy="92170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87525" y="13230225"/>
            <a:ext cx="2520000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5CE48-11A2-4AB1-8B42-8FAF697BE6BD}" type="datetime1">
              <a:rPr lang="cs-CZ" smtClean="0"/>
              <a:t>19.05.2026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525" y="13230225"/>
            <a:ext cx="15085375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cs-CZ" dirty="0"/>
          </a:p>
        </p:txBody>
      </p:sp>
      <p:cxnSp>
        <p:nvCxnSpPr>
          <p:cNvPr id="8" name="L okraj X 4,94 cm vod. -28,9" hidden="1">
            <a:extLst>
              <a:ext uri="{FF2B5EF4-FFF2-40B4-BE49-F238E27FC236}">
                <a16:creationId xmlns:a16="http://schemas.microsoft.com/office/drawing/2014/main" id="{A3689D13-E1A7-41A6-B731-E5340353CEB6}"/>
              </a:ext>
            </a:extLst>
          </p:cNvPr>
          <p:cNvCxnSpPr/>
          <p:nvPr userDrawn="1"/>
        </p:nvCxnSpPr>
        <p:spPr>
          <a:xfrm>
            <a:off x="17784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Nadpis úč. Y 6,33 cm" hidden="1">
            <a:extLst>
              <a:ext uri="{FF2B5EF4-FFF2-40B4-BE49-F238E27FC236}">
                <a16:creationId xmlns:a16="http://schemas.microsoft.com/office/drawing/2014/main" id="{B14CCCB8-2EDB-449B-A7EC-14BF0575746B}"/>
              </a:ext>
            </a:extLst>
          </p:cNvPr>
          <p:cNvCxnSpPr/>
          <p:nvPr userDrawn="1"/>
        </p:nvCxnSpPr>
        <p:spPr>
          <a:xfrm>
            <a:off x="0" y="2278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Text úč. Y 11,79 cm" hidden="1">
            <a:extLst>
              <a:ext uri="{FF2B5EF4-FFF2-40B4-BE49-F238E27FC236}">
                <a16:creationId xmlns:a16="http://schemas.microsoft.com/office/drawing/2014/main" id="{2514243B-5626-4936-9144-86BA14537F01}"/>
              </a:ext>
            </a:extLst>
          </p:cNvPr>
          <p:cNvCxnSpPr/>
          <p:nvPr userDrawn="1"/>
        </p:nvCxnSpPr>
        <p:spPr>
          <a:xfrm>
            <a:off x="0" y="42444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aginace úč. Y 34,23 cm" hidden="1">
            <a:extLst>
              <a:ext uri="{FF2B5EF4-FFF2-40B4-BE49-F238E27FC236}">
                <a16:creationId xmlns:a16="http://schemas.microsoft.com/office/drawing/2014/main" id="{DA01E952-750C-479E-B5E9-6791C6A62CA8}"/>
              </a:ext>
            </a:extLst>
          </p:cNvPr>
          <p:cNvCxnSpPr/>
          <p:nvPr userDrawn="1"/>
        </p:nvCxnSpPr>
        <p:spPr>
          <a:xfrm>
            <a:off x="0" y="12322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aginace zprava X 64,38 cm" hidden="1">
            <a:extLst>
              <a:ext uri="{FF2B5EF4-FFF2-40B4-BE49-F238E27FC236}">
                <a16:creationId xmlns:a16="http://schemas.microsoft.com/office/drawing/2014/main" id="{A7B98C56-F7E2-4B6C-B9C2-105C58736980}"/>
              </a:ext>
            </a:extLst>
          </p:cNvPr>
          <p:cNvCxnSpPr/>
          <p:nvPr userDrawn="1"/>
        </p:nvCxnSpPr>
        <p:spPr>
          <a:xfrm>
            <a:off x="23176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H okraj úč. Y 9,66 cm vod. -9,4" hidden="1">
            <a:extLst>
              <a:ext uri="{FF2B5EF4-FFF2-40B4-BE49-F238E27FC236}">
                <a16:creationId xmlns:a16="http://schemas.microsoft.com/office/drawing/2014/main" id="{F4E29373-2041-4AFF-ADFD-5F5723B58F9A}"/>
              </a:ext>
            </a:extLst>
          </p:cNvPr>
          <p:cNvCxnSpPr/>
          <p:nvPr userDrawn="1"/>
        </p:nvCxnSpPr>
        <p:spPr>
          <a:xfrm>
            <a:off x="0" y="3477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 okraj Y 35,61 cm vod. +17,4" hidden="1">
            <a:extLst>
              <a:ext uri="{FF2B5EF4-FFF2-40B4-BE49-F238E27FC236}">
                <a16:creationId xmlns:a16="http://schemas.microsoft.com/office/drawing/2014/main" id="{BC90BCE1-A1C9-4935-8841-D07351AF44F2}"/>
              </a:ext>
            </a:extLst>
          </p:cNvPr>
          <p:cNvCxnSpPr/>
          <p:nvPr userDrawn="1"/>
        </p:nvCxnSpPr>
        <p:spPr>
          <a:xfrm>
            <a:off x="0" y="13143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 okraj 2 X 2,78 cm vod. -31,1" hidden="1">
            <a:extLst>
              <a:ext uri="{FF2B5EF4-FFF2-40B4-BE49-F238E27FC236}">
                <a16:creationId xmlns:a16="http://schemas.microsoft.com/office/drawing/2014/main" id="{BF4F1D93-AD8F-4A3C-8A7C-06D9F8C32FDA}"/>
              </a:ext>
            </a:extLst>
          </p:cNvPr>
          <p:cNvCxnSpPr/>
          <p:nvPr userDrawn="1"/>
        </p:nvCxnSpPr>
        <p:spPr>
          <a:xfrm>
            <a:off x="1000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Obrázek 3">
            <a:extLst>
              <a:ext uri="{FF2B5EF4-FFF2-40B4-BE49-F238E27FC236}">
                <a16:creationId xmlns:a16="http://schemas.microsoft.com/office/drawing/2014/main" id="{AE4E3E59-B3CE-4CC1-8E14-2C471C98FB9D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0357" y="558263"/>
            <a:ext cx="2684305" cy="1252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5310806B-EF2D-424A-AA8D-9033DF192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201138" y="11556822"/>
            <a:ext cx="1874834" cy="871195"/>
          </a:xfrm>
          <a:prstGeom prst="rect">
            <a:avLst/>
          </a:prstGeom>
        </p:spPr>
        <p:txBody>
          <a:bodyPr/>
          <a:lstStyle>
            <a:lvl1pPr algn="ctr">
              <a:defRPr sz="6000" b="1">
                <a:solidFill>
                  <a:srgbClr val="0053A0"/>
                </a:solidFill>
              </a:defRPr>
            </a:lvl1pPr>
          </a:lstStyle>
          <a:p>
            <a:fld id="{E5DA22FA-421E-4FA0-BBDE-AE379348C7F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530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20" r:id="rId11"/>
    <p:sldLayoutId id="2147483714" r:id="rId12"/>
    <p:sldLayoutId id="2147483712" r:id="rId13"/>
    <p:sldLayoutId id="2147483713" r:id="rId14"/>
    <p:sldLayoutId id="2147483708" r:id="rId15"/>
  </p:sldLayoutIdLst>
  <p:hf hdr="0" ftr="0" dt="0"/>
  <p:txStyles>
    <p:titleStyle>
      <a:lvl1pPr algn="l" defTabSz="1828800" rtl="0" eaLnBrk="1" latinLnBrk="0" hangingPunct="1">
        <a:lnSpc>
          <a:spcPct val="100000"/>
        </a:lnSpc>
        <a:spcBef>
          <a:spcPct val="0"/>
        </a:spcBef>
        <a:buNone/>
        <a:defRPr sz="60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432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648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864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080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2216">
          <p15:clr>
            <a:srgbClr val="F26B43"/>
          </p15:clr>
        </p15:guide>
        <p15:guide id="3" pos="1126">
          <p15:clr>
            <a:srgbClr val="F26B43"/>
          </p15:clr>
        </p15:guide>
        <p15:guide id="4" orient="horz" pos="646">
          <p15:clr>
            <a:srgbClr val="F26B43"/>
          </p15:clr>
        </p15:guide>
        <p15:guide id="5" orient="horz" pos="1984">
          <p15:clr>
            <a:srgbClr val="F26B43"/>
          </p15:clr>
        </p15:guide>
        <p15:guide id="7" orient="horz" pos="2188">
          <p15:clr>
            <a:srgbClr val="F26B43"/>
          </p15:clr>
        </p15:guide>
        <p15:guide id="12" orient="horz" pos="799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F742DB26-C6B6-0A19-F0A8-37F85CD9FD7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27459989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53" imgH="353" progId="TCLayout.ActiveDocument.1">
                  <p:embed/>
                </p:oleObj>
              </mc:Choice>
              <mc:Fallback>
                <p:oleObj name="think-cell Slide" r:id="rId8" imgW="353" imgH="353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742DB26-C6B6-0A19-F0A8-37F85CD9FD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232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719" r:id="rId4"/>
    <p:sldLayoutId id="214748365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14.png"/><Relationship Id="rId5" Type="http://schemas.openxmlformats.org/officeDocument/2006/relationships/image" Target="../media/image13.emf"/><Relationship Id="rId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5.emf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package" Target="../embeddings/Microsoft_Excel_Worksheet.xlsx"/><Relationship Id="rId5" Type="http://schemas.openxmlformats.org/officeDocument/2006/relationships/image" Target="../media/image13.emf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9.bin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11.bin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12.bin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EE8296F9-F0AB-1D29-4F4C-48A93C700BF6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218327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53" imgH="353" progId="TCLayout.ActiveDocument.1">
                  <p:embed/>
                </p:oleObj>
              </mc:Choice>
              <mc:Fallback>
                <p:oleObj name="think-cell Slide" r:id="rId3" imgW="353" imgH="353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E8296F9-F0AB-1D29-4F4C-48A93C700B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Nadpis 3">
            <a:extLst>
              <a:ext uri="{FF2B5EF4-FFF2-40B4-BE49-F238E27FC236}">
                <a16:creationId xmlns:a16="http://schemas.microsoft.com/office/drawing/2014/main" id="{CBC40BD2-EB5A-EDD2-F6C0-416C2FA893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rIns="0"/>
          <a:lstStyle/>
          <a:p>
            <a:r>
              <a:rPr lang="cs-CZ" dirty="0"/>
              <a:t>Podnikatelský plán ÚJV Řež, a. s. na roky 2026-2030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1D4AFE0-189F-1DF4-FBA6-B0A8DC330503}"/>
              </a:ext>
            </a:extLst>
          </p:cNvPr>
          <p:cNvSpPr txBox="1"/>
          <p:nvPr/>
        </p:nvSpPr>
        <p:spPr>
          <a:xfrm>
            <a:off x="2017986" y="1324303"/>
            <a:ext cx="3263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Příloha č. 4</a:t>
            </a:r>
          </a:p>
        </p:txBody>
      </p:sp>
    </p:spTree>
    <p:extLst>
      <p:ext uri="{BB962C8B-B14F-4D97-AF65-F5344CB8AC3E}">
        <p14:creationId xmlns:p14="http://schemas.microsoft.com/office/powerpoint/2010/main" val="118916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E2B4BA91-B036-4A63-9A25-C29F56D334D6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11455627"/>
              </p:ext>
            </p:extLst>
          </p:nvPr>
        </p:nvGraphicFramePr>
        <p:xfrm>
          <a:off x="2498939" y="2881"/>
          <a:ext cx="2881" cy="2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81" imgH="281" progId="TCLayout.ActiveDocument.1">
                  <p:embed/>
                </p:oleObj>
              </mc:Choice>
              <mc:Fallback>
                <p:oleObj name="think-cell Slide" r:id="rId4" imgW="281" imgH="281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E2B4BA91-B036-4A63-9A25-C29F56D334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98939" y="2881"/>
                        <a:ext cx="2881" cy="2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bdélník 5" hidden="1">
            <a:extLst>
              <a:ext uri="{FF2B5EF4-FFF2-40B4-BE49-F238E27FC236}">
                <a16:creationId xmlns:a16="http://schemas.microsoft.com/office/drawing/2014/main" id="{B383FC54-2366-485C-BD6A-912A7851DDCE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2496059" y="1"/>
            <a:ext cx="287970" cy="60940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endParaRPr lang="cs-CZ" sz="5079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B38D3D4-B4E8-477C-857D-B98B3CA70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0"/>
          <a:lstStyle/>
          <a:p>
            <a:r>
              <a:rPr lang="cs-CZ" dirty="0"/>
              <a:t>Podnikatelský plán 2026-2030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16287E-36E3-4066-A2E5-404E2F949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A7A8A449-AFDA-491C-B206-BFB37600DD15}" type="slidenum">
              <a:rPr lang="cs-CZ" smtClean="0"/>
              <a:pPr>
                <a:buNone/>
                <a:defRPr/>
              </a:pPr>
              <a:t>2</a:t>
            </a:fld>
            <a:endParaRPr lang="cs-CZ" dirty="0"/>
          </a:p>
        </p:txBody>
      </p:sp>
      <p:sp>
        <p:nvSpPr>
          <p:cNvPr id="9" name="Zástupný obsah 3">
            <a:extLst>
              <a:ext uri="{FF2B5EF4-FFF2-40B4-BE49-F238E27FC236}">
                <a16:creationId xmlns:a16="http://schemas.microsoft.com/office/drawing/2014/main" id="{13C23475-9A63-CE3D-F96B-BCE481478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8925" y="2785372"/>
            <a:ext cx="17605375" cy="9217025"/>
          </a:xfrm>
        </p:spPr>
        <p:txBody>
          <a:bodyPr/>
          <a:lstStyle/>
          <a:p>
            <a:pPr marL="0" indent="0" algn="just">
              <a:buNone/>
            </a:pPr>
            <a:r>
              <a:rPr lang="cs-CZ" sz="3600" dirty="0"/>
              <a:t>Východiskem pro </a:t>
            </a:r>
            <a:r>
              <a:rPr lang="cs-CZ" sz="3600" b="1" dirty="0"/>
              <a:t>2. kolo podnikatelského plánu pro roky 2026 až 2030 bylo zpracování 1. kola podnikatelského plánu na téže období. Podnikatelský plán byl projednán v orgánech společnosti.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Pro 2 kolo PP 2026-30 nedošlo k významné změně v </a:t>
            </a:r>
            <a:r>
              <a:rPr lang="cs-CZ" sz="3600" dirty="0" err="1"/>
              <a:t>makropředpokladech</a:t>
            </a:r>
            <a:r>
              <a:rPr lang="cs-CZ" sz="3600" dirty="0"/>
              <a:t> (inflace, růst osobních nákladů …) uplatněných v 1 kole PP.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0751A810-ECD5-7464-387F-D77F0D92D6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191196"/>
              </p:ext>
            </p:extLst>
          </p:nvPr>
        </p:nvGraphicFramePr>
        <p:xfrm>
          <a:off x="1558925" y="7303740"/>
          <a:ext cx="17307298" cy="8502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14024">
                  <a:extLst>
                    <a:ext uri="{9D8B030D-6E8A-4147-A177-3AD203B41FA5}">
                      <a16:colId xmlns:a16="http://schemas.microsoft.com/office/drawing/2014/main" val="2619342419"/>
                    </a:ext>
                  </a:extLst>
                </a:gridCol>
                <a:gridCol w="2216787">
                  <a:extLst>
                    <a:ext uri="{9D8B030D-6E8A-4147-A177-3AD203B41FA5}">
                      <a16:colId xmlns:a16="http://schemas.microsoft.com/office/drawing/2014/main" val="346305644"/>
                    </a:ext>
                  </a:extLst>
                </a:gridCol>
                <a:gridCol w="2216787">
                  <a:extLst>
                    <a:ext uri="{9D8B030D-6E8A-4147-A177-3AD203B41FA5}">
                      <a16:colId xmlns:a16="http://schemas.microsoft.com/office/drawing/2014/main" val="2528484286"/>
                    </a:ext>
                  </a:extLst>
                </a:gridCol>
                <a:gridCol w="2216787">
                  <a:extLst>
                    <a:ext uri="{9D8B030D-6E8A-4147-A177-3AD203B41FA5}">
                      <a16:colId xmlns:a16="http://schemas.microsoft.com/office/drawing/2014/main" val="3716227675"/>
                    </a:ext>
                  </a:extLst>
                </a:gridCol>
                <a:gridCol w="2216787">
                  <a:extLst>
                    <a:ext uri="{9D8B030D-6E8A-4147-A177-3AD203B41FA5}">
                      <a16:colId xmlns:a16="http://schemas.microsoft.com/office/drawing/2014/main" val="1414280644"/>
                    </a:ext>
                  </a:extLst>
                </a:gridCol>
                <a:gridCol w="1826126">
                  <a:extLst>
                    <a:ext uri="{9D8B030D-6E8A-4147-A177-3AD203B41FA5}">
                      <a16:colId xmlns:a16="http://schemas.microsoft.com/office/drawing/2014/main" val="399295062"/>
                    </a:ext>
                  </a:extLst>
                </a:gridCol>
              </a:tblGrid>
              <a:tr h="425117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 dirty="0">
                          <a:effectLst/>
                          <a:latin typeface="Arial" panose="020B0604020202020204" pitchFamily="34" charset="0"/>
                        </a:rPr>
                        <a:t>CPI, PPI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i="0" u="none" strike="noStrike" dirty="0">
                          <a:effectLst/>
                          <a:latin typeface="Arial" panose="020B0604020202020204" pitchFamily="34" charset="0"/>
                        </a:rPr>
                        <a:t>2026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i="0" u="none" strike="noStrike">
                          <a:effectLst/>
                          <a:latin typeface="Arial" panose="020B0604020202020204" pitchFamily="34" charset="0"/>
                        </a:rPr>
                        <a:t>2027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i="0" u="none" strike="noStrike">
                          <a:effectLst/>
                          <a:latin typeface="Arial" panose="020B0604020202020204" pitchFamily="34" charset="0"/>
                        </a:rPr>
                        <a:t>2028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i="0" u="none" strike="noStrike">
                          <a:effectLst/>
                          <a:latin typeface="Arial" panose="020B0604020202020204" pitchFamily="34" charset="0"/>
                        </a:rPr>
                        <a:t>2029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i="0" u="none" strike="noStrike">
                          <a:effectLst/>
                          <a:latin typeface="Arial" panose="020B0604020202020204" pitchFamily="34" charset="0"/>
                        </a:rPr>
                        <a:t>2030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623323"/>
                  </a:ext>
                </a:extLst>
              </a:tr>
              <a:tr h="425117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effectLst/>
                          <a:latin typeface="Arial" panose="020B0604020202020204" pitchFamily="34" charset="0"/>
                        </a:rPr>
                        <a:t>ČR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0" i="0" u="none" strike="noStrike" dirty="0">
                          <a:effectLst/>
                          <a:latin typeface="Arial" panose="020B0604020202020204" pitchFamily="34" charset="0"/>
                        </a:rPr>
                        <a:t>2,31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0" i="0" u="none" strike="noStrike" dirty="0">
                          <a:effectLst/>
                          <a:latin typeface="Arial" panose="020B0604020202020204" pitchFamily="34" charset="0"/>
                        </a:rPr>
                        <a:t>2,18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0" i="0" u="none" strike="noStrike" dirty="0">
                          <a:effectLst/>
                          <a:latin typeface="Arial" panose="020B0604020202020204" pitchFamily="34" charset="0"/>
                        </a:rPr>
                        <a:t>2,22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0" i="0" u="none" strike="noStrike" dirty="0">
                          <a:effectLst/>
                          <a:latin typeface="Arial" panose="020B0604020202020204" pitchFamily="34" charset="0"/>
                        </a:rPr>
                        <a:t>2,27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0" i="0" u="none" strike="noStrike" dirty="0">
                          <a:effectLst/>
                          <a:latin typeface="Arial" panose="020B0604020202020204" pitchFamily="34" charset="0"/>
                        </a:rPr>
                        <a:t>2,31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5599883"/>
                  </a:ext>
                </a:extLst>
              </a:tr>
            </a:tbl>
          </a:graphicData>
        </a:graphic>
      </p:graphicFrame>
      <p:pic>
        <p:nvPicPr>
          <p:cNvPr id="12" name="Obrázek 11">
            <a:extLst>
              <a:ext uri="{FF2B5EF4-FFF2-40B4-BE49-F238E27FC236}">
                <a16:creationId xmlns:a16="http://schemas.microsoft.com/office/drawing/2014/main" id="{D95DACA8-3E19-9A3D-AE2B-04E717EDBD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71491" y="8569767"/>
            <a:ext cx="17332430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216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E2B4BA91-B036-4A63-9A25-C29F56D334D6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03505862"/>
              </p:ext>
            </p:extLst>
          </p:nvPr>
        </p:nvGraphicFramePr>
        <p:xfrm>
          <a:off x="2498939" y="2881"/>
          <a:ext cx="2881" cy="2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81" imgH="281" progId="TCLayout.ActiveDocument.1">
                  <p:embed/>
                </p:oleObj>
              </mc:Choice>
              <mc:Fallback>
                <p:oleObj name="think-cell Slide" r:id="rId4" imgW="281" imgH="281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E2B4BA91-B036-4A63-9A25-C29F56D334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98939" y="2881"/>
                        <a:ext cx="2881" cy="2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bdélník 5" hidden="1">
            <a:extLst>
              <a:ext uri="{FF2B5EF4-FFF2-40B4-BE49-F238E27FC236}">
                <a16:creationId xmlns:a16="http://schemas.microsoft.com/office/drawing/2014/main" id="{B383FC54-2366-485C-BD6A-912A7851DDCE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2496059" y="1"/>
            <a:ext cx="287970" cy="60940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endParaRPr lang="cs-CZ" sz="5079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B38D3D4-B4E8-477C-857D-B98B3CA70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3534" y="1074636"/>
            <a:ext cx="15413310" cy="2124076"/>
          </a:xfrm>
        </p:spPr>
        <p:txBody>
          <a:bodyPr vert="horz" rIns="0"/>
          <a:lstStyle/>
          <a:p>
            <a:r>
              <a:rPr lang="cs-CZ" sz="5079" spc="27" dirty="0"/>
              <a:t>EBITDA – Vývoj </a:t>
            </a:r>
            <a:r>
              <a:rPr lang="cs-CZ" sz="5079" spc="18" dirty="0"/>
              <a:t>2021-2030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16287E-36E3-4066-A2E5-404E2F949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A7A8A449-AFDA-491C-B206-BFB37600DD15}" type="slidenum">
              <a:rPr lang="cs-CZ" smtClean="0"/>
              <a:pPr>
                <a:buNone/>
                <a:defRPr/>
              </a:pPr>
              <a:t>3</a:t>
            </a:fld>
            <a:endParaRPr lang="cs-CZ" dirty="0"/>
          </a:p>
        </p:txBody>
      </p:sp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id="{33A2BB82-4159-CE87-247F-4A5318F886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224257"/>
              </p:ext>
            </p:extLst>
          </p:nvPr>
        </p:nvGraphicFramePr>
        <p:xfrm>
          <a:off x="2093534" y="4702749"/>
          <a:ext cx="15980150" cy="4310501"/>
        </p:xfrm>
        <a:graphic>
          <a:graphicData uri="http://schemas.openxmlformats.org/drawingml/2006/table">
            <a:tbl>
              <a:tblPr/>
              <a:tblGrid>
                <a:gridCol w="1944350">
                  <a:extLst>
                    <a:ext uri="{9D8B030D-6E8A-4147-A177-3AD203B41FA5}">
                      <a16:colId xmlns:a16="http://schemas.microsoft.com/office/drawing/2014/main" val="3082209394"/>
                    </a:ext>
                  </a:extLst>
                </a:gridCol>
                <a:gridCol w="1403580">
                  <a:extLst>
                    <a:ext uri="{9D8B030D-6E8A-4147-A177-3AD203B41FA5}">
                      <a16:colId xmlns:a16="http://schemas.microsoft.com/office/drawing/2014/main" val="2130379452"/>
                    </a:ext>
                  </a:extLst>
                </a:gridCol>
                <a:gridCol w="1403580">
                  <a:extLst>
                    <a:ext uri="{9D8B030D-6E8A-4147-A177-3AD203B41FA5}">
                      <a16:colId xmlns:a16="http://schemas.microsoft.com/office/drawing/2014/main" val="1610615211"/>
                    </a:ext>
                  </a:extLst>
                </a:gridCol>
                <a:gridCol w="1403580">
                  <a:extLst>
                    <a:ext uri="{9D8B030D-6E8A-4147-A177-3AD203B41FA5}">
                      <a16:colId xmlns:a16="http://schemas.microsoft.com/office/drawing/2014/main" val="2909439055"/>
                    </a:ext>
                  </a:extLst>
                </a:gridCol>
                <a:gridCol w="1403580">
                  <a:extLst>
                    <a:ext uri="{9D8B030D-6E8A-4147-A177-3AD203B41FA5}">
                      <a16:colId xmlns:a16="http://schemas.microsoft.com/office/drawing/2014/main" val="1437061298"/>
                    </a:ext>
                  </a:extLst>
                </a:gridCol>
                <a:gridCol w="1403580">
                  <a:extLst>
                    <a:ext uri="{9D8B030D-6E8A-4147-A177-3AD203B41FA5}">
                      <a16:colId xmlns:a16="http://schemas.microsoft.com/office/drawing/2014/main" val="132764814"/>
                    </a:ext>
                  </a:extLst>
                </a:gridCol>
                <a:gridCol w="1403580">
                  <a:extLst>
                    <a:ext uri="{9D8B030D-6E8A-4147-A177-3AD203B41FA5}">
                      <a16:colId xmlns:a16="http://schemas.microsoft.com/office/drawing/2014/main" val="2288750750"/>
                    </a:ext>
                  </a:extLst>
                </a:gridCol>
                <a:gridCol w="1403580">
                  <a:extLst>
                    <a:ext uri="{9D8B030D-6E8A-4147-A177-3AD203B41FA5}">
                      <a16:colId xmlns:a16="http://schemas.microsoft.com/office/drawing/2014/main" val="230880410"/>
                    </a:ext>
                  </a:extLst>
                </a:gridCol>
                <a:gridCol w="1403580">
                  <a:extLst>
                    <a:ext uri="{9D8B030D-6E8A-4147-A177-3AD203B41FA5}">
                      <a16:colId xmlns:a16="http://schemas.microsoft.com/office/drawing/2014/main" val="1803541262"/>
                    </a:ext>
                  </a:extLst>
                </a:gridCol>
                <a:gridCol w="1403580">
                  <a:extLst>
                    <a:ext uri="{9D8B030D-6E8A-4147-A177-3AD203B41FA5}">
                      <a16:colId xmlns:a16="http://schemas.microsoft.com/office/drawing/2014/main" val="2326719447"/>
                    </a:ext>
                  </a:extLst>
                </a:gridCol>
                <a:gridCol w="1403580">
                  <a:extLst>
                    <a:ext uri="{9D8B030D-6E8A-4147-A177-3AD203B41FA5}">
                      <a16:colId xmlns:a16="http://schemas.microsoft.com/office/drawing/2014/main" val="690747433"/>
                    </a:ext>
                  </a:extLst>
                </a:gridCol>
              </a:tblGrid>
              <a:tr h="1227840">
                <a:tc>
                  <a:txBody>
                    <a:bodyPr/>
                    <a:lstStyle/>
                    <a:p>
                      <a:pPr marL="0" algn="l" defTabSz="801746" rtl="0" eaLnBrk="1" fontAlgn="ctr" latinLnBrk="0" hangingPunct="1"/>
                      <a:r>
                        <a:rPr lang="cs-CZ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UJV (mil Kč)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801746" rtl="0" eaLnBrk="1" fontAlgn="ctr" latinLnBrk="0" hangingPunct="1"/>
                      <a:r>
                        <a:rPr lang="cs-CZ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2021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801746" rtl="0" eaLnBrk="1" fontAlgn="ctr" latinLnBrk="0" hangingPunct="1"/>
                      <a:r>
                        <a:rPr lang="cs-CZ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2022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801746" rtl="0" eaLnBrk="1" fontAlgn="ctr" latinLnBrk="0" hangingPunct="1"/>
                      <a:r>
                        <a:rPr lang="cs-CZ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2023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801746" rtl="0" eaLnBrk="1" fontAlgn="ctr" latinLnBrk="0" hangingPunct="1"/>
                      <a:r>
                        <a:rPr lang="cs-CZ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2024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801746" rtl="0" eaLnBrk="1" fontAlgn="ctr" latinLnBrk="0" hangingPunct="1"/>
                      <a:r>
                        <a:rPr lang="cs-CZ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2025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801746" rtl="0" eaLnBrk="1" fontAlgn="ctr" latinLnBrk="0" hangingPunct="1"/>
                      <a:r>
                        <a:rPr lang="cs-CZ" sz="2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PP 2026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801746" rtl="0" eaLnBrk="1" fontAlgn="ctr" latinLnBrk="0" hangingPunct="1"/>
                      <a:r>
                        <a:rPr lang="cs-CZ" sz="2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PP 2027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801746" rtl="0" eaLnBrk="1" fontAlgn="ctr" latinLnBrk="0" hangingPunct="1"/>
                      <a:r>
                        <a:rPr lang="cs-CZ" sz="2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PP 2028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801746" rtl="0" eaLnBrk="1" fontAlgn="ctr" latinLnBrk="0" hangingPunct="1"/>
                      <a:r>
                        <a:rPr lang="cs-CZ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PP 2029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801746" rtl="0" eaLnBrk="1" fontAlgn="ctr" latinLnBrk="0" hangingPunct="1"/>
                      <a:r>
                        <a:rPr lang="cs-CZ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PP 2030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165935"/>
                  </a:ext>
                </a:extLst>
              </a:tr>
              <a:tr h="12278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Skutečnost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192,0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215,7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155,2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175,0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216,3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3440276"/>
                  </a:ext>
                </a:extLst>
              </a:tr>
              <a:tr h="18548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Plán 2026-30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2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13326" marR="13326" marT="13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3299363"/>
                  </a:ext>
                </a:extLst>
              </a:tr>
            </a:tbl>
          </a:graphicData>
        </a:graphic>
      </p:graphicFrame>
      <p:sp>
        <p:nvSpPr>
          <p:cNvPr id="7" name="Obdélník 6">
            <a:extLst>
              <a:ext uri="{FF2B5EF4-FFF2-40B4-BE49-F238E27FC236}">
                <a16:creationId xmlns:a16="http://schemas.microsoft.com/office/drawing/2014/main" id="{8C0A94F9-F8A6-4ACC-BA8E-FB75B1B47BEE}"/>
              </a:ext>
            </a:extLst>
          </p:cNvPr>
          <p:cNvSpPr/>
          <p:nvPr/>
        </p:nvSpPr>
        <p:spPr>
          <a:xfrm>
            <a:off x="1701669" y="7740817"/>
            <a:ext cx="16197040" cy="91434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4354">
              <a:solidFill>
                <a:schemeClr val="tx1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ED262E8-3C40-C945-C3C8-BAFC07EB9EA5}"/>
              </a:ext>
            </a:extLst>
          </p:cNvPr>
          <p:cNvSpPr txBox="1"/>
          <p:nvPr/>
        </p:nvSpPr>
        <p:spPr>
          <a:xfrm>
            <a:off x="1701669" y="10595116"/>
            <a:ext cx="171929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dirty="0"/>
              <a:t>Ve skutečnosti 2022-2025 je zahrnuta divize EGP a D26 Autorizovaná osoba. </a:t>
            </a:r>
          </a:p>
          <a:p>
            <a:pPr>
              <a:buNone/>
            </a:pPr>
            <a:r>
              <a:rPr lang="cs-CZ" dirty="0"/>
              <a:t>V PP2 2026-30 již bez EGP a Autorizované osoby.</a:t>
            </a:r>
          </a:p>
        </p:txBody>
      </p:sp>
    </p:spTree>
    <p:extLst>
      <p:ext uri="{BB962C8B-B14F-4D97-AF65-F5344CB8AC3E}">
        <p14:creationId xmlns:p14="http://schemas.microsoft.com/office/powerpoint/2010/main" val="1218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E2B4BA91-B036-4A63-9A25-C29F56D334D6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82046619"/>
              </p:ext>
            </p:extLst>
          </p:nvPr>
        </p:nvGraphicFramePr>
        <p:xfrm>
          <a:off x="2498939" y="2881"/>
          <a:ext cx="2881" cy="2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81" imgH="281" progId="TCLayout.ActiveDocument.1">
                  <p:embed/>
                </p:oleObj>
              </mc:Choice>
              <mc:Fallback>
                <p:oleObj name="think-cell Slide" r:id="rId4" imgW="281" imgH="281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E2B4BA91-B036-4A63-9A25-C29F56D334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98939" y="2881"/>
                        <a:ext cx="2881" cy="2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bdélník 5" hidden="1">
            <a:extLst>
              <a:ext uri="{FF2B5EF4-FFF2-40B4-BE49-F238E27FC236}">
                <a16:creationId xmlns:a16="http://schemas.microsoft.com/office/drawing/2014/main" id="{B383FC54-2366-485C-BD6A-912A7851DDCE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2496059" y="1"/>
            <a:ext cx="287970" cy="60940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endParaRPr lang="cs-CZ" sz="5079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B38D3D4-B4E8-477C-857D-B98B3CA70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2914" y="980043"/>
            <a:ext cx="14001039" cy="2124076"/>
          </a:xfrm>
        </p:spPr>
        <p:txBody>
          <a:bodyPr vert="horz" rIns="0"/>
          <a:lstStyle/>
          <a:p>
            <a:r>
              <a:rPr lang="cs-CZ" sz="5079" spc="27" dirty="0"/>
              <a:t>CAPEX – Plán </a:t>
            </a:r>
            <a:r>
              <a:rPr lang="cs-CZ" sz="5079" spc="18" dirty="0"/>
              <a:t>2026-2030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16287E-36E3-4066-A2E5-404E2F949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A7A8A449-AFDA-491C-B206-BFB37600DD15}" type="slidenum">
              <a:rPr lang="cs-CZ" smtClean="0"/>
              <a:pPr>
                <a:buNone/>
                <a:defRPr/>
              </a:pPr>
              <a:t>4</a:t>
            </a:fld>
            <a:endParaRPr lang="cs-CZ" dirty="0"/>
          </a:p>
        </p:txBody>
      </p:sp>
      <p:graphicFrame>
        <p:nvGraphicFramePr>
          <p:cNvPr id="11" name="Objekt 10">
            <a:extLst>
              <a:ext uri="{FF2B5EF4-FFF2-40B4-BE49-F238E27FC236}">
                <a16:creationId xmlns:a16="http://schemas.microsoft.com/office/drawing/2014/main" id="{C7368225-CBAA-3BCC-A2F6-5230FDFA1B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825842"/>
              </p:ext>
            </p:extLst>
          </p:nvPr>
        </p:nvGraphicFramePr>
        <p:xfrm>
          <a:off x="1962913" y="3978409"/>
          <a:ext cx="15189969" cy="8359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4334044" imgH="2486025" progId="Excel.Sheet.12">
                  <p:embed/>
                </p:oleObj>
              </mc:Choice>
              <mc:Fallback>
                <p:oleObj name="Worksheet" r:id="rId6" imgW="4334044" imgH="2486025" progId="Excel.Sheet.12">
                  <p:embed/>
                  <p:pic>
                    <p:nvPicPr>
                      <p:cNvPr id="11" name="Objekt 10">
                        <a:extLst>
                          <a:ext uri="{FF2B5EF4-FFF2-40B4-BE49-F238E27FC236}">
                            <a16:creationId xmlns:a16="http://schemas.microsoft.com/office/drawing/2014/main" id="{C7368225-CBAA-3BCC-A2F6-5230FDFA1B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62913" y="3978409"/>
                        <a:ext cx="15189969" cy="83599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ovéPole 13">
            <a:extLst>
              <a:ext uri="{FF2B5EF4-FFF2-40B4-BE49-F238E27FC236}">
                <a16:creationId xmlns:a16="http://schemas.microsoft.com/office/drawing/2014/main" id="{DDFC4F4F-0813-0B0D-F46F-0B8BFA6B6211}"/>
              </a:ext>
            </a:extLst>
          </p:cNvPr>
          <p:cNvSpPr txBox="1"/>
          <p:nvPr/>
        </p:nvSpPr>
        <p:spPr>
          <a:xfrm>
            <a:off x="1962913" y="2894375"/>
            <a:ext cx="4122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Capex PP2 2026-30</a:t>
            </a:r>
          </a:p>
        </p:txBody>
      </p:sp>
    </p:spTree>
    <p:extLst>
      <p:ext uri="{BB962C8B-B14F-4D97-AF65-F5344CB8AC3E}">
        <p14:creationId xmlns:p14="http://schemas.microsoft.com/office/powerpoint/2010/main" val="414496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296BF-FC59-07AA-51CA-084EE3A64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C3823A23-A9D2-B87E-728A-88770D900828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08288309"/>
              </p:ext>
            </p:extLst>
          </p:nvPr>
        </p:nvGraphicFramePr>
        <p:xfrm>
          <a:off x="2498939" y="2881"/>
          <a:ext cx="2881" cy="2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81" imgH="281" progId="TCLayout.ActiveDocument.1">
                  <p:embed/>
                </p:oleObj>
              </mc:Choice>
              <mc:Fallback>
                <p:oleObj name="think-cell Slide" r:id="rId4" imgW="281" imgH="281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C3823A23-A9D2-B87E-728A-88770D9008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98939" y="2881"/>
                        <a:ext cx="2881" cy="2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bdélník 5" hidden="1">
            <a:extLst>
              <a:ext uri="{FF2B5EF4-FFF2-40B4-BE49-F238E27FC236}">
                <a16:creationId xmlns:a16="http://schemas.microsoft.com/office/drawing/2014/main" id="{A4308CCF-7FB1-25C2-AA07-A754B80763E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2496059" y="1"/>
            <a:ext cx="287970" cy="60940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endParaRPr lang="cs-CZ" sz="5079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8241641-8764-A36D-0ADC-CACB43C57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196" y="1078779"/>
            <a:ext cx="16458280" cy="2124076"/>
          </a:xfrm>
        </p:spPr>
        <p:txBody>
          <a:bodyPr vert="horz" rIns="0">
            <a:normAutofit/>
          </a:bodyPr>
          <a:lstStyle/>
          <a:p>
            <a:r>
              <a:rPr lang="cs-CZ" sz="4354" spc="27" dirty="0"/>
              <a:t>Vybrané finanční ukazatele – Vývoj </a:t>
            </a:r>
            <a:r>
              <a:rPr lang="cs-CZ" sz="4354" spc="18" dirty="0"/>
              <a:t>2021-2030</a:t>
            </a:r>
            <a:endParaRPr lang="cs-CZ" sz="4354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730FC44-DAAC-AA00-46A6-0EEA11DED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A7A8A449-AFDA-491C-B206-BFB37600DD15}" type="slidenum">
              <a:rPr lang="cs-CZ" smtClean="0"/>
              <a:pPr>
                <a:buNone/>
                <a:defRPr/>
              </a:pPr>
              <a:t>5</a:t>
            </a:fld>
            <a:endParaRPr lang="cs-CZ" dirty="0"/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EF26C2A8-CD65-1319-9BD9-A9602E4BB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151550"/>
              </p:ext>
            </p:extLst>
          </p:nvPr>
        </p:nvGraphicFramePr>
        <p:xfrm>
          <a:off x="1866181" y="3202854"/>
          <a:ext cx="16142850" cy="8777340"/>
        </p:xfrm>
        <a:graphic>
          <a:graphicData uri="http://schemas.openxmlformats.org/drawingml/2006/table">
            <a:tbl>
              <a:tblPr/>
              <a:tblGrid>
                <a:gridCol w="3427751">
                  <a:extLst>
                    <a:ext uri="{9D8B030D-6E8A-4147-A177-3AD203B41FA5}">
                      <a16:colId xmlns:a16="http://schemas.microsoft.com/office/drawing/2014/main" val="2225480889"/>
                    </a:ext>
                  </a:extLst>
                </a:gridCol>
                <a:gridCol w="1246353">
                  <a:extLst>
                    <a:ext uri="{9D8B030D-6E8A-4147-A177-3AD203B41FA5}">
                      <a16:colId xmlns:a16="http://schemas.microsoft.com/office/drawing/2014/main" val="1828620043"/>
                    </a:ext>
                  </a:extLst>
                </a:gridCol>
                <a:gridCol w="1162373">
                  <a:extLst>
                    <a:ext uri="{9D8B030D-6E8A-4147-A177-3AD203B41FA5}">
                      <a16:colId xmlns:a16="http://schemas.microsoft.com/office/drawing/2014/main" val="454390228"/>
                    </a:ext>
                  </a:extLst>
                </a:gridCol>
                <a:gridCol w="1232765">
                  <a:extLst>
                    <a:ext uri="{9D8B030D-6E8A-4147-A177-3AD203B41FA5}">
                      <a16:colId xmlns:a16="http://schemas.microsoft.com/office/drawing/2014/main" val="1647612639"/>
                    </a:ext>
                  </a:extLst>
                </a:gridCol>
                <a:gridCol w="1247159">
                  <a:extLst>
                    <a:ext uri="{9D8B030D-6E8A-4147-A177-3AD203B41FA5}">
                      <a16:colId xmlns:a16="http://schemas.microsoft.com/office/drawing/2014/main" val="2168798002"/>
                    </a:ext>
                  </a:extLst>
                </a:gridCol>
                <a:gridCol w="1247159">
                  <a:extLst>
                    <a:ext uri="{9D8B030D-6E8A-4147-A177-3AD203B41FA5}">
                      <a16:colId xmlns:a16="http://schemas.microsoft.com/office/drawing/2014/main" val="2392796470"/>
                    </a:ext>
                  </a:extLst>
                </a:gridCol>
                <a:gridCol w="1315858">
                  <a:extLst>
                    <a:ext uri="{9D8B030D-6E8A-4147-A177-3AD203B41FA5}">
                      <a16:colId xmlns:a16="http://schemas.microsoft.com/office/drawing/2014/main" val="82088942"/>
                    </a:ext>
                  </a:extLst>
                </a:gridCol>
                <a:gridCol w="1315858">
                  <a:extLst>
                    <a:ext uri="{9D8B030D-6E8A-4147-A177-3AD203B41FA5}">
                      <a16:colId xmlns:a16="http://schemas.microsoft.com/office/drawing/2014/main" val="1938236802"/>
                    </a:ext>
                  </a:extLst>
                </a:gridCol>
                <a:gridCol w="1315858">
                  <a:extLst>
                    <a:ext uri="{9D8B030D-6E8A-4147-A177-3AD203B41FA5}">
                      <a16:colId xmlns:a16="http://schemas.microsoft.com/office/drawing/2014/main" val="1823879696"/>
                    </a:ext>
                  </a:extLst>
                </a:gridCol>
                <a:gridCol w="1315858">
                  <a:extLst>
                    <a:ext uri="{9D8B030D-6E8A-4147-A177-3AD203B41FA5}">
                      <a16:colId xmlns:a16="http://schemas.microsoft.com/office/drawing/2014/main" val="111817264"/>
                    </a:ext>
                  </a:extLst>
                </a:gridCol>
                <a:gridCol w="1315858">
                  <a:extLst>
                    <a:ext uri="{9D8B030D-6E8A-4147-A177-3AD203B41FA5}">
                      <a16:colId xmlns:a16="http://schemas.microsoft.com/office/drawing/2014/main" val="589834726"/>
                    </a:ext>
                  </a:extLst>
                </a:gridCol>
              </a:tblGrid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Vybrané ukazatele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384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384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384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384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384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384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PP2 2026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384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PP2 2027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384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PP2 2028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384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PP2 2029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384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cs-CZ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PP2 2030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384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184704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1600" b="0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Mil.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640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429383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Výnosy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1 547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1 654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1 757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1 871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2 027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2 076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1 963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1 976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2 050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2 044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0205786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Přímé náklady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-360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-327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-323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-371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-308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-624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-460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-432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-468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-419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4490623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Hrubá marže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1 187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1 327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1 434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1 719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1 452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1 503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1 544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1 582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1 625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573824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Stálé provozní náklady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-1 022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-1 127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-1 188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-1 265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-1 419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-1 315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-1 364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-1 399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-1 423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-1 455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5010100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0" i="1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z toho Osobní náklady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-728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-765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-837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-904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-1 001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-833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-854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-878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-900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-923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5717672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0" i="1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z toho Provozní náklady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-294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-362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-352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-361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-418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-482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-511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-521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-523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-532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806504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Rezervy a opravné položky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604518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Odpisy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82070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Ostatní provozní náklady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170213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EBIT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5685824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Finanční výsledek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-247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6200962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EBT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-215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-139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0456542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EAT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023706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1262243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EBITDA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216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216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90455"/>
                  </a:ext>
                </a:extLst>
              </a:tr>
              <a:tr h="48763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HM/SPN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116,2%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117,7%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120,6%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118,5%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121,1%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110,4%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110,2%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110,3%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111,2%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cs-CZ" sz="2000" b="1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111,7%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932832"/>
                  </a:ext>
                </a:extLst>
              </a:tr>
            </a:tbl>
          </a:graphicData>
        </a:graphic>
      </p:graphicFrame>
      <p:sp>
        <p:nvSpPr>
          <p:cNvPr id="9" name="Obdélník 8">
            <a:extLst>
              <a:ext uri="{FF2B5EF4-FFF2-40B4-BE49-F238E27FC236}">
                <a16:creationId xmlns:a16="http://schemas.microsoft.com/office/drawing/2014/main" id="{FA4DC01D-B217-333A-AAE2-40D747F3EB86}"/>
              </a:ext>
            </a:extLst>
          </p:cNvPr>
          <p:cNvSpPr/>
          <p:nvPr/>
        </p:nvSpPr>
        <p:spPr>
          <a:xfrm>
            <a:off x="11484244" y="2923866"/>
            <a:ext cx="6716231" cy="933529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4354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9B119E1-FCC2-043B-2356-A252E90E4DDC}"/>
              </a:ext>
            </a:extLst>
          </p:cNvPr>
          <p:cNvSpPr txBox="1"/>
          <p:nvPr/>
        </p:nvSpPr>
        <p:spPr>
          <a:xfrm>
            <a:off x="1866181" y="12259159"/>
            <a:ext cx="171929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dirty="0"/>
              <a:t>Ve skutečnosti 2022-2025 je zahrnuta divize EGP a D26 Autorizovaná osoba. </a:t>
            </a:r>
          </a:p>
          <a:p>
            <a:pPr>
              <a:buNone/>
            </a:pPr>
            <a:r>
              <a:rPr lang="cs-CZ" dirty="0"/>
              <a:t>V PP2 2026-30 již bez EGP a Autorizované osoby.</a:t>
            </a:r>
          </a:p>
        </p:txBody>
      </p:sp>
    </p:spTree>
    <p:extLst>
      <p:ext uri="{BB962C8B-B14F-4D97-AF65-F5344CB8AC3E}">
        <p14:creationId xmlns:p14="http://schemas.microsoft.com/office/powerpoint/2010/main" val="2313270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>
            <a:extLst>
              <a:ext uri="{FF2B5EF4-FFF2-40B4-BE49-F238E27FC236}">
                <a16:creationId xmlns:a16="http://schemas.microsoft.com/office/drawing/2014/main" id="{51D69637-CDAF-45C0-926E-F43D274D1625}"/>
              </a:ext>
            </a:extLst>
          </p:cNvPr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29571626"/>
              </p:ext>
            </p:extLst>
          </p:nvPr>
        </p:nvGraphicFramePr>
        <p:xfrm>
          <a:off x="2498939" y="2881"/>
          <a:ext cx="2881" cy="2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34" imgH="234" progId="TCLayout.ActiveDocument.1">
                  <p:embed/>
                </p:oleObj>
              </mc:Choice>
              <mc:Fallback>
                <p:oleObj name="think-cell Slide" r:id="rId5" imgW="234" imgH="234" progId="TCLayout.ActiveDocument.1">
                  <p:embed/>
                  <p:pic>
                    <p:nvPicPr>
                      <p:cNvPr id="13" name="Objekt 12" hidden="1">
                        <a:extLst>
                          <a:ext uri="{FF2B5EF4-FFF2-40B4-BE49-F238E27FC236}">
                            <a16:creationId xmlns:a16="http://schemas.microsoft.com/office/drawing/2014/main" id="{51D69637-CDAF-45C0-926E-F43D274D16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98939" y="2881"/>
                        <a:ext cx="2881" cy="2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élník 7" hidden="1">
            <a:extLst>
              <a:ext uri="{FF2B5EF4-FFF2-40B4-BE49-F238E27FC236}">
                <a16:creationId xmlns:a16="http://schemas.microsoft.com/office/drawing/2014/main" id="{2373B7F0-37CE-4E37-B3FF-59488B0EE4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2496059" y="1"/>
            <a:ext cx="287970" cy="60940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endParaRPr lang="cs-CZ" sz="254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2343708" y="1524441"/>
            <a:ext cx="15849522" cy="1436970"/>
          </a:xfrm>
        </p:spPr>
        <p:txBody>
          <a:bodyPr vert="horz" rIns="0">
            <a:noAutofit/>
          </a:bodyPr>
          <a:lstStyle/>
          <a:p>
            <a:r>
              <a:rPr lang="cs-CZ" sz="4354" dirty="0"/>
              <a:t>Plán EBITDA divize </a:t>
            </a:r>
            <a:r>
              <a:rPr lang="cs-CZ" altLang="cs-CZ" sz="4354" dirty="0"/>
              <a:t>Jaderná bezpečnost a spolehlivost</a:t>
            </a:r>
            <a:endParaRPr lang="cs-CZ" altLang="cs-CZ" sz="4354" dirty="0">
              <a:solidFill>
                <a:srgbClr val="42BAD2"/>
              </a:solidFill>
            </a:endParaRPr>
          </a:p>
        </p:txBody>
      </p:sp>
      <p:sp>
        <p:nvSpPr>
          <p:cNvPr id="6147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fld id="{B0E2D4D7-F74C-4ABF-B3E4-CCB1CE83EBBF}" type="slidenum">
              <a:rPr lang="cs-CZ" altLang="cs-CZ" smtClean="0"/>
              <a:pPr>
                <a:buNone/>
              </a:pPr>
              <a:t>6</a:t>
            </a:fld>
            <a:endParaRPr lang="cs-CZ" altLang="cs-CZ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2343708" y="3703917"/>
            <a:ext cx="13976476" cy="538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2902" dirty="0"/>
              <a:t>Ukazatel EBITDA (mil. Kč)</a:t>
            </a:r>
            <a:endParaRPr lang="en-US" sz="2902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913AFB1F-B29D-3678-1151-F018B2DF3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8253"/>
              </p:ext>
            </p:extLst>
          </p:nvPr>
        </p:nvGraphicFramePr>
        <p:xfrm>
          <a:off x="2343708" y="4985353"/>
          <a:ext cx="16458270" cy="4313073"/>
        </p:xfrm>
        <a:graphic>
          <a:graphicData uri="http://schemas.openxmlformats.org/drawingml/2006/table">
            <a:tbl>
              <a:tblPr/>
              <a:tblGrid>
                <a:gridCol w="4792530">
                  <a:extLst>
                    <a:ext uri="{9D8B030D-6E8A-4147-A177-3AD203B41FA5}">
                      <a16:colId xmlns:a16="http://schemas.microsoft.com/office/drawing/2014/main" val="2689871750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2787285757"/>
                    </a:ext>
                  </a:extLst>
                </a:gridCol>
                <a:gridCol w="1282538">
                  <a:extLst>
                    <a:ext uri="{9D8B030D-6E8A-4147-A177-3AD203B41FA5}">
                      <a16:colId xmlns:a16="http://schemas.microsoft.com/office/drawing/2014/main" val="1902471594"/>
                    </a:ext>
                  </a:extLst>
                </a:gridCol>
                <a:gridCol w="1050610">
                  <a:extLst>
                    <a:ext uri="{9D8B030D-6E8A-4147-A177-3AD203B41FA5}">
                      <a16:colId xmlns:a16="http://schemas.microsoft.com/office/drawing/2014/main" val="882819940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243823216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162859719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397673322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2124166862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895046235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1807911052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948303651"/>
                    </a:ext>
                  </a:extLst>
                </a:gridCol>
              </a:tblGrid>
              <a:tr h="2095087">
                <a:tc>
                  <a:txBody>
                    <a:bodyPr/>
                    <a:lstStyle/>
                    <a:p>
                      <a:pPr algn="l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22 -  Jaderná bezpečnost a spolehlivost (mil Kč)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2026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2027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2028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2029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2030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16570"/>
                  </a:ext>
                </a:extLst>
              </a:tr>
              <a:tr h="110899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Skutečnost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114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1483763"/>
                  </a:ext>
                </a:extLst>
              </a:tr>
              <a:tr h="1108993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lang="cs-CZ" sz="2200" b="1" i="1" spc="-5" dirty="0">
                          <a:latin typeface="Calibri"/>
                          <a:cs typeface="Calibri"/>
                        </a:rPr>
                        <a:t>Plán</a:t>
                      </a:r>
                      <a:r>
                        <a:rPr lang="cs-CZ" sz="2200" b="1" i="1" dirty="0">
                          <a:latin typeface="Calibri"/>
                          <a:cs typeface="Calibri"/>
                        </a:rPr>
                        <a:t> 2026-30</a:t>
                      </a:r>
                      <a:endParaRPr lang="cs-CZ" sz="2200" b="1" dirty="0">
                        <a:latin typeface="Calibri"/>
                        <a:cs typeface="Calibri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128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90157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257902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>
            <a:extLst>
              <a:ext uri="{FF2B5EF4-FFF2-40B4-BE49-F238E27FC236}">
                <a16:creationId xmlns:a16="http://schemas.microsoft.com/office/drawing/2014/main" id="{51D69637-CDAF-45C0-926E-F43D274D1625}"/>
              </a:ext>
            </a:extLst>
          </p:cNvPr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07345340"/>
              </p:ext>
            </p:extLst>
          </p:nvPr>
        </p:nvGraphicFramePr>
        <p:xfrm>
          <a:off x="2498939" y="2881"/>
          <a:ext cx="2881" cy="2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34" imgH="234" progId="TCLayout.ActiveDocument.1">
                  <p:embed/>
                </p:oleObj>
              </mc:Choice>
              <mc:Fallback>
                <p:oleObj name="think-cell Slide" r:id="rId5" imgW="234" imgH="234" progId="TCLayout.ActiveDocument.1">
                  <p:embed/>
                  <p:pic>
                    <p:nvPicPr>
                      <p:cNvPr id="13" name="Objekt 12" hidden="1">
                        <a:extLst>
                          <a:ext uri="{FF2B5EF4-FFF2-40B4-BE49-F238E27FC236}">
                            <a16:creationId xmlns:a16="http://schemas.microsoft.com/office/drawing/2014/main" id="{51D69637-CDAF-45C0-926E-F43D274D16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98939" y="2881"/>
                        <a:ext cx="2881" cy="2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élník 7" hidden="1">
            <a:extLst>
              <a:ext uri="{FF2B5EF4-FFF2-40B4-BE49-F238E27FC236}">
                <a16:creationId xmlns:a16="http://schemas.microsoft.com/office/drawing/2014/main" id="{2373B7F0-37CE-4E37-B3FF-59488B0EE4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2496059" y="1"/>
            <a:ext cx="287970" cy="60940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endParaRPr lang="cs-CZ" sz="254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2156597" y="1512144"/>
            <a:ext cx="15674554" cy="1436970"/>
          </a:xfrm>
        </p:spPr>
        <p:txBody>
          <a:bodyPr vert="horz" rIns="0">
            <a:normAutofit/>
          </a:bodyPr>
          <a:lstStyle/>
          <a:p>
            <a:r>
              <a:rPr lang="cs-CZ" sz="4354" dirty="0"/>
              <a:t>Plán </a:t>
            </a:r>
            <a:r>
              <a:rPr lang="cs-CZ" sz="4354" spc="-9" dirty="0"/>
              <a:t>EBITDA divize </a:t>
            </a:r>
            <a:r>
              <a:rPr lang="cs-CZ" altLang="cs-CZ" sz="4354" dirty="0"/>
              <a:t>Integrita a technický inženýring</a:t>
            </a:r>
            <a:endParaRPr lang="cs-CZ" altLang="cs-CZ" sz="4354" dirty="0">
              <a:solidFill>
                <a:srgbClr val="42BAD2"/>
              </a:solidFill>
            </a:endParaRPr>
          </a:p>
        </p:txBody>
      </p:sp>
      <p:sp>
        <p:nvSpPr>
          <p:cNvPr id="6147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fld id="{B0E2D4D7-F74C-4ABF-B3E4-CCB1CE83EBBF}" type="slidenum">
              <a:rPr lang="cs-CZ" altLang="cs-CZ" smtClean="0"/>
              <a:pPr>
                <a:buNone/>
              </a:pPr>
              <a:t>7</a:t>
            </a:fld>
            <a:endParaRPr lang="cs-CZ" altLang="cs-CZ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2156597" y="3842142"/>
            <a:ext cx="13976476" cy="538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2902" dirty="0"/>
              <a:t>Ukazatel EBITDA (mil. Kč)</a:t>
            </a:r>
            <a:endParaRPr lang="en-US" sz="2902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0AD4FA02-C2ED-552C-F7F5-A703C81DF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281649"/>
              </p:ext>
            </p:extLst>
          </p:nvPr>
        </p:nvGraphicFramePr>
        <p:xfrm>
          <a:off x="2156597" y="5021856"/>
          <a:ext cx="16588895" cy="4313073"/>
        </p:xfrm>
        <a:graphic>
          <a:graphicData uri="http://schemas.openxmlformats.org/drawingml/2006/table">
            <a:tbl>
              <a:tblPr/>
              <a:tblGrid>
                <a:gridCol w="4830565">
                  <a:extLst>
                    <a:ext uri="{9D8B030D-6E8A-4147-A177-3AD203B41FA5}">
                      <a16:colId xmlns:a16="http://schemas.microsoft.com/office/drawing/2014/main" val="2689871750"/>
                    </a:ext>
                  </a:extLst>
                </a:gridCol>
                <a:gridCol w="1175833">
                  <a:extLst>
                    <a:ext uri="{9D8B030D-6E8A-4147-A177-3AD203B41FA5}">
                      <a16:colId xmlns:a16="http://schemas.microsoft.com/office/drawing/2014/main" val="2787285757"/>
                    </a:ext>
                  </a:extLst>
                </a:gridCol>
                <a:gridCol w="1292719">
                  <a:extLst>
                    <a:ext uri="{9D8B030D-6E8A-4147-A177-3AD203B41FA5}">
                      <a16:colId xmlns:a16="http://schemas.microsoft.com/office/drawing/2014/main" val="1902471594"/>
                    </a:ext>
                  </a:extLst>
                </a:gridCol>
                <a:gridCol w="1058947">
                  <a:extLst>
                    <a:ext uri="{9D8B030D-6E8A-4147-A177-3AD203B41FA5}">
                      <a16:colId xmlns:a16="http://schemas.microsoft.com/office/drawing/2014/main" val="882819940"/>
                    </a:ext>
                  </a:extLst>
                </a:gridCol>
                <a:gridCol w="1175833">
                  <a:extLst>
                    <a:ext uri="{9D8B030D-6E8A-4147-A177-3AD203B41FA5}">
                      <a16:colId xmlns:a16="http://schemas.microsoft.com/office/drawing/2014/main" val="243823216"/>
                    </a:ext>
                  </a:extLst>
                </a:gridCol>
                <a:gridCol w="1175833">
                  <a:extLst>
                    <a:ext uri="{9D8B030D-6E8A-4147-A177-3AD203B41FA5}">
                      <a16:colId xmlns:a16="http://schemas.microsoft.com/office/drawing/2014/main" val="3162859719"/>
                    </a:ext>
                  </a:extLst>
                </a:gridCol>
                <a:gridCol w="1175833">
                  <a:extLst>
                    <a:ext uri="{9D8B030D-6E8A-4147-A177-3AD203B41FA5}">
                      <a16:colId xmlns:a16="http://schemas.microsoft.com/office/drawing/2014/main" val="3397673322"/>
                    </a:ext>
                  </a:extLst>
                </a:gridCol>
                <a:gridCol w="1175833">
                  <a:extLst>
                    <a:ext uri="{9D8B030D-6E8A-4147-A177-3AD203B41FA5}">
                      <a16:colId xmlns:a16="http://schemas.microsoft.com/office/drawing/2014/main" val="2124166862"/>
                    </a:ext>
                  </a:extLst>
                </a:gridCol>
                <a:gridCol w="1175833">
                  <a:extLst>
                    <a:ext uri="{9D8B030D-6E8A-4147-A177-3AD203B41FA5}">
                      <a16:colId xmlns:a16="http://schemas.microsoft.com/office/drawing/2014/main" val="3895046235"/>
                    </a:ext>
                  </a:extLst>
                </a:gridCol>
                <a:gridCol w="1175833">
                  <a:extLst>
                    <a:ext uri="{9D8B030D-6E8A-4147-A177-3AD203B41FA5}">
                      <a16:colId xmlns:a16="http://schemas.microsoft.com/office/drawing/2014/main" val="1807911052"/>
                    </a:ext>
                  </a:extLst>
                </a:gridCol>
                <a:gridCol w="1175833">
                  <a:extLst>
                    <a:ext uri="{9D8B030D-6E8A-4147-A177-3AD203B41FA5}">
                      <a16:colId xmlns:a16="http://schemas.microsoft.com/office/drawing/2014/main" val="3948303651"/>
                    </a:ext>
                  </a:extLst>
                </a:gridCol>
              </a:tblGrid>
              <a:tr h="2095087">
                <a:tc>
                  <a:txBody>
                    <a:bodyPr/>
                    <a:lstStyle/>
                    <a:p>
                      <a:pPr algn="l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23 -  Integrita a technický inženýring (mil Kč)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2026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2027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2028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2029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2030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16570"/>
                  </a:ext>
                </a:extLst>
              </a:tr>
              <a:tr h="110899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Skutečnost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93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1483763"/>
                  </a:ext>
                </a:extLst>
              </a:tr>
              <a:tr h="1108993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lang="cs-CZ" sz="2200" b="1" i="1" spc="-5" dirty="0">
                          <a:latin typeface="Calibri"/>
                          <a:cs typeface="Calibri"/>
                        </a:rPr>
                        <a:t>Plán</a:t>
                      </a:r>
                      <a:r>
                        <a:rPr lang="cs-CZ" sz="2200" b="1" i="1" dirty="0">
                          <a:latin typeface="Calibri"/>
                          <a:cs typeface="Calibri"/>
                        </a:rPr>
                        <a:t> 2026-30</a:t>
                      </a:r>
                      <a:endParaRPr lang="cs-CZ" sz="2200" b="1" dirty="0">
                        <a:latin typeface="Calibri"/>
                        <a:cs typeface="Calibri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90157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43694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>
            <a:extLst>
              <a:ext uri="{FF2B5EF4-FFF2-40B4-BE49-F238E27FC236}">
                <a16:creationId xmlns:a16="http://schemas.microsoft.com/office/drawing/2014/main" id="{51D69637-CDAF-45C0-926E-F43D274D1625}"/>
              </a:ext>
            </a:extLst>
          </p:cNvPr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94777237"/>
              </p:ext>
            </p:extLst>
          </p:nvPr>
        </p:nvGraphicFramePr>
        <p:xfrm>
          <a:off x="2498939" y="2881"/>
          <a:ext cx="2881" cy="2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34" imgH="234" progId="TCLayout.ActiveDocument.1">
                  <p:embed/>
                </p:oleObj>
              </mc:Choice>
              <mc:Fallback>
                <p:oleObj name="think-cell Slide" r:id="rId5" imgW="234" imgH="234" progId="TCLayout.ActiveDocument.1">
                  <p:embed/>
                  <p:pic>
                    <p:nvPicPr>
                      <p:cNvPr id="13" name="Objekt 12" hidden="1">
                        <a:extLst>
                          <a:ext uri="{FF2B5EF4-FFF2-40B4-BE49-F238E27FC236}">
                            <a16:creationId xmlns:a16="http://schemas.microsoft.com/office/drawing/2014/main" id="{51D69637-CDAF-45C0-926E-F43D274D16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98939" y="2881"/>
                        <a:ext cx="2881" cy="2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élník 7" hidden="1">
            <a:extLst>
              <a:ext uri="{FF2B5EF4-FFF2-40B4-BE49-F238E27FC236}">
                <a16:creationId xmlns:a16="http://schemas.microsoft.com/office/drawing/2014/main" id="{2373B7F0-37CE-4E37-B3FF-59488B0EE4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2496059" y="1"/>
            <a:ext cx="287970" cy="60940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endParaRPr lang="cs-CZ" sz="254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872916" y="1367279"/>
            <a:ext cx="15413314" cy="1436970"/>
          </a:xfrm>
        </p:spPr>
        <p:txBody>
          <a:bodyPr vert="horz" rIns="0">
            <a:normAutofit/>
          </a:bodyPr>
          <a:lstStyle/>
          <a:p>
            <a:r>
              <a:rPr lang="cs-CZ" altLang="cs-CZ" sz="4354" dirty="0"/>
              <a:t>Plán EBITDA divize Radiofarmaka</a:t>
            </a:r>
            <a:endParaRPr lang="cs-CZ" altLang="cs-CZ" sz="4354" dirty="0">
              <a:solidFill>
                <a:srgbClr val="42BAD2"/>
              </a:solidFill>
            </a:endParaRPr>
          </a:p>
        </p:txBody>
      </p:sp>
      <p:sp>
        <p:nvSpPr>
          <p:cNvPr id="6147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fld id="{B0E2D4D7-F74C-4ABF-B3E4-CCB1CE83EBBF}" type="slidenum">
              <a:rPr lang="cs-CZ" altLang="cs-CZ" smtClean="0"/>
              <a:pPr>
                <a:buNone/>
              </a:pPr>
              <a:t>8</a:t>
            </a:fld>
            <a:endParaRPr lang="cs-CZ" altLang="cs-CZ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1872916" y="3659957"/>
            <a:ext cx="13976476" cy="538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2902" dirty="0"/>
              <a:t>Ukazatel EBITDA (mil. Kč)</a:t>
            </a:r>
            <a:endParaRPr lang="en-US" sz="2902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F25523C7-E76E-51B3-50A7-2A9A27348E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311920"/>
              </p:ext>
            </p:extLst>
          </p:nvPr>
        </p:nvGraphicFramePr>
        <p:xfrm>
          <a:off x="1872916" y="5054595"/>
          <a:ext cx="16458270" cy="4313073"/>
        </p:xfrm>
        <a:graphic>
          <a:graphicData uri="http://schemas.openxmlformats.org/drawingml/2006/table">
            <a:tbl>
              <a:tblPr/>
              <a:tblGrid>
                <a:gridCol w="4792530">
                  <a:extLst>
                    <a:ext uri="{9D8B030D-6E8A-4147-A177-3AD203B41FA5}">
                      <a16:colId xmlns:a16="http://schemas.microsoft.com/office/drawing/2014/main" val="2689871750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2787285757"/>
                    </a:ext>
                  </a:extLst>
                </a:gridCol>
                <a:gridCol w="1282538">
                  <a:extLst>
                    <a:ext uri="{9D8B030D-6E8A-4147-A177-3AD203B41FA5}">
                      <a16:colId xmlns:a16="http://schemas.microsoft.com/office/drawing/2014/main" val="1902471594"/>
                    </a:ext>
                  </a:extLst>
                </a:gridCol>
                <a:gridCol w="1050610">
                  <a:extLst>
                    <a:ext uri="{9D8B030D-6E8A-4147-A177-3AD203B41FA5}">
                      <a16:colId xmlns:a16="http://schemas.microsoft.com/office/drawing/2014/main" val="882819940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243823216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162859719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397673322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2124166862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895046235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1807911052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948303651"/>
                    </a:ext>
                  </a:extLst>
                </a:gridCol>
              </a:tblGrid>
              <a:tr h="2095087">
                <a:tc>
                  <a:txBody>
                    <a:bodyPr/>
                    <a:lstStyle/>
                    <a:p>
                      <a:pPr algn="l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29 -  Radiofarmaka (mil Kč)</a:t>
                      </a:r>
                    </a:p>
                    <a:p>
                      <a:pPr algn="l" fontAlgn="ctr"/>
                      <a:endParaRPr lang="cs-CZ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2026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2027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2028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2029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2030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16570"/>
                  </a:ext>
                </a:extLst>
              </a:tr>
              <a:tr h="110899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Skutečnost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1483763"/>
                  </a:ext>
                </a:extLst>
              </a:tr>
              <a:tr h="1108993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lang="cs-CZ" sz="2200" b="1" i="1" spc="-5" dirty="0">
                          <a:latin typeface="Calibri"/>
                          <a:cs typeface="Calibri"/>
                        </a:rPr>
                        <a:t>Plán</a:t>
                      </a:r>
                      <a:r>
                        <a:rPr lang="cs-CZ" sz="2200" b="1" i="1" dirty="0">
                          <a:latin typeface="Calibri"/>
                          <a:cs typeface="Calibri"/>
                        </a:rPr>
                        <a:t> 2026-30</a:t>
                      </a:r>
                      <a:endParaRPr lang="cs-CZ" sz="2200" b="1" dirty="0">
                        <a:latin typeface="Calibri"/>
                        <a:cs typeface="Calibri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90157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42271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>
            <a:extLst>
              <a:ext uri="{FF2B5EF4-FFF2-40B4-BE49-F238E27FC236}">
                <a16:creationId xmlns:a16="http://schemas.microsoft.com/office/drawing/2014/main" id="{51D69637-CDAF-45C0-926E-F43D274D1625}"/>
              </a:ext>
            </a:extLst>
          </p:cNvPr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91576220"/>
              </p:ext>
            </p:extLst>
          </p:nvPr>
        </p:nvGraphicFramePr>
        <p:xfrm>
          <a:off x="2498939" y="2881"/>
          <a:ext cx="2881" cy="2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34" imgH="234" progId="TCLayout.ActiveDocument.1">
                  <p:embed/>
                </p:oleObj>
              </mc:Choice>
              <mc:Fallback>
                <p:oleObj name="think-cell Slide" r:id="rId5" imgW="234" imgH="234" progId="TCLayout.ActiveDocument.1">
                  <p:embed/>
                  <p:pic>
                    <p:nvPicPr>
                      <p:cNvPr id="13" name="Objekt 12" hidden="1">
                        <a:extLst>
                          <a:ext uri="{FF2B5EF4-FFF2-40B4-BE49-F238E27FC236}">
                            <a16:creationId xmlns:a16="http://schemas.microsoft.com/office/drawing/2014/main" id="{51D69637-CDAF-45C0-926E-F43D274D16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98939" y="2881"/>
                        <a:ext cx="2881" cy="2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élník 7" hidden="1">
            <a:extLst>
              <a:ext uri="{FF2B5EF4-FFF2-40B4-BE49-F238E27FC236}">
                <a16:creationId xmlns:a16="http://schemas.microsoft.com/office/drawing/2014/main" id="{2373B7F0-37CE-4E37-B3FF-59488B0EE4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2496059" y="1"/>
            <a:ext cx="287970" cy="60940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endParaRPr lang="cs-CZ" sz="254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2282720" y="1465036"/>
            <a:ext cx="16743253" cy="1436970"/>
          </a:xfrm>
        </p:spPr>
        <p:txBody>
          <a:bodyPr vert="horz" rIns="0">
            <a:normAutofit/>
          </a:bodyPr>
          <a:lstStyle/>
          <a:p>
            <a:r>
              <a:rPr lang="cs-CZ" altLang="cs-CZ" sz="4354" dirty="0"/>
              <a:t>Plán EBITDA úseky celkem</a:t>
            </a:r>
            <a:endParaRPr lang="cs-CZ" altLang="cs-CZ" sz="3991" dirty="0">
              <a:solidFill>
                <a:srgbClr val="42BAD2"/>
              </a:solidFill>
            </a:endParaRPr>
          </a:p>
        </p:txBody>
      </p:sp>
      <p:sp>
        <p:nvSpPr>
          <p:cNvPr id="6147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fld id="{B0E2D4D7-F74C-4ABF-B3E4-CCB1CE83EBBF}" type="slidenum">
              <a:rPr lang="cs-CZ" altLang="cs-CZ" smtClean="0"/>
              <a:pPr>
                <a:buNone/>
              </a:pPr>
              <a:t>9</a:t>
            </a:fld>
            <a:endParaRPr lang="cs-CZ" altLang="cs-CZ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2282720" y="3528701"/>
            <a:ext cx="13976476" cy="538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2902" dirty="0"/>
              <a:t>Ukazatel EBITDA (mil. Kč)</a:t>
            </a:r>
            <a:endParaRPr lang="en-US" sz="2902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EF758531-CDB2-7DEA-278D-BD561D0FE3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907382"/>
              </p:ext>
            </p:extLst>
          </p:nvPr>
        </p:nvGraphicFramePr>
        <p:xfrm>
          <a:off x="2282720" y="5051517"/>
          <a:ext cx="16458270" cy="4313073"/>
        </p:xfrm>
        <a:graphic>
          <a:graphicData uri="http://schemas.openxmlformats.org/drawingml/2006/table">
            <a:tbl>
              <a:tblPr/>
              <a:tblGrid>
                <a:gridCol w="4792530">
                  <a:extLst>
                    <a:ext uri="{9D8B030D-6E8A-4147-A177-3AD203B41FA5}">
                      <a16:colId xmlns:a16="http://schemas.microsoft.com/office/drawing/2014/main" val="2689871750"/>
                    </a:ext>
                  </a:extLst>
                </a:gridCol>
                <a:gridCol w="1085427">
                  <a:extLst>
                    <a:ext uri="{9D8B030D-6E8A-4147-A177-3AD203B41FA5}">
                      <a16:colId xmlns:a16="http://schemas.microsoft.com/office/drawing/2014/main" val="2787285757"/>
                    </a:ext>
                  </a:extLst>
                </a:gridCol>
                <a:gridCol w="1363685">
                  <a:extLst>
                    <a:ext uri="{9D8B030D-6E8A-4147-A177-3AD203B41FA5}">
                      <a16:colId xmlns:a16="http://schemas.microsoft.com/office/drawing/2014/main" val="1902471594"/>
                    </a:ext>
                  </a:extLst>
                </a:gridCol>
                <a:gridCol w="1050610">
                  <a:extLst>
                    <a:ext uri="{9D8B030D-6E8A-4147-A177-3AD203B41FA5}">
                      <a16:colId xmlns:a16="http://schemas.microsoft.com/office/drawing/2014/main" val="882819940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243823216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162859719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397673322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2124166862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895046235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1807911052"/>
                    </a:ext>
                  </a:extLst>
                </a:gridCol>
                <a:gridCol w="1166574">
                  <a:extLst>
                    <a:ext uri="{9D8B030D-6E8A-4147-A177-3AD203B41FA5}">
                      <a16:colId xmlns:a16="http://schemas.microsoft.com/office/drawing/2014/main" val="3948303651"/>
                    </a:ext>
                  </a:extLst>
                </a:gridCol>
              </a:tblGrid>
              <a:tr h="2095087">
                <a:tc>
                  <a:txBody>
                    <a:bodyPr/>
                    <a:lstStyle/>
                    <a:p>
                      <a:pPr algn="l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1xxx - Úseky celkem (mil Kč)</a:t>
                      </a:r>
                      <a:endParaRPr lang="cs-CZ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2026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2027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2028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2029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 2030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16570"/>
                  </a:ext>
                </a:extLst>
              </a:tr>
              <a:tr h="110899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Skutečnost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-66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-94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-124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-68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r>
                        <a:rPr lang="cs-CZ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-113</a:t>
                      </a: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1483763"/>
                  </a:ext>
                </a:extLst>
              </a:tr>
              <a:tr h="1108993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lang="cs-CZ" sz="2200" b="1" i="1" spc="-5" dirty="0">
                          <a:latin typeface="Calibri"/>
                          <a:cs typeface="Calibri"/>
                        </a:rPr>
                        <a:t>Plán</a:t>
                      </a:r>
                      <a:r>
                        <a:rPr lang="cs-CZ" sz="2200" b="1" i="1" dirty="0">
                          <a:latin typeface="Calibri"/>
                          <a:cs typeface="Calibri"/>
                        </a:rPr>
                        <a:t> 2026-30</a:t>
                      </a:r>
                      <a:endParaRPr lang="cs-CZ" sz="2200" b="1" dirty="0">
                        <a:latin typeface="Calibri"/>
                        <a:cs typeface="Calibri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1746" rtl="0" eaLnBrk="1" fontAlgn="ctr" latinLnBrk="0" hangingPunct="1"/>
                      <a:endParaRPr lang="cs-CZ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1960" marR="11960" marT="119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-126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-155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-175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-192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-214</a:t>
                      </a:r>
                    </a:p>
                  </a:txBody>
                  <a:tcPr marL="17278" marR="17278" marT="17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90157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260740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Lv6q.4qCSsLjIV8Gbe_t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Lv6q.4qCSsLjIV8Gbe_t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LORISSTATE" val="C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T9UNZmQqgislsZ0j.5if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LORISSTATE" val="C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T9UNZmQqgislsZ0j.5if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LORISSTATE" val="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T9UNZmQqgislsZ0j.5if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LORISSTATE" val="C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T9UNZmQqgislsZ0j.5if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Lv6q.4qCSsLjIV8Gbe_t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Lv6q.4qCSsLjIV8Gbe_t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Prezentace ÚJV 16:9 - CZ">
  <a:themeElements>
    <a:clrScheme name="ÚJV 2020">
      <a:dk1>
        <a:sysClr val="windowText" lastClr="000000"/>
      </a:dk1>
      <a:lt1>
        <a:sysClr val="window" lastClr="FFFFFF"/>
      </a:lt1>
      <a:dk2>
        <a:srgbClr val="646363"/>
      </a:dk2>
      <a:lt2>
        <a:srgbClr val="D6D6D6"/>
      </a:lt2>
      <a:accent1>
        <a:srgbClr val="0054A4"/>
      </a:accent1>
      <a:accent2>
        <a:srgbClr val="009AC7"/>
      </a:accent2>
      <a:accent3>
        <a:srgbClr val="646363"/>
      </a:accent3>
      <a:accent4>
        <a:srgbClr val="D6D6D6"/>
      </a:accent4>
      <a:accent5>
        <a:srgbClr val="059646"/>
      </a:accent5>
      <a:accent6>
        <a:srgbClr val="FDE057"/>
      </a:accent6>
      <a:hlink>
        <a:srgbClr val="0054A4"/>
      </a:hlink>
      <a:folHlink>
        <a:srgbClr val="0054A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5_UJV_powerpoint_šabona_EN" id="{45EA70C8-F3BA-4D61-8B12-7064B89FA383}" vid="{F615728B-BC6F-4B94-B913-26002CDE5BA2}"/>
    </a:ext>
  </a:extLst>
</a:theme>
</file>

<file path=ppt/theme/theme2.xml><?xml version="1.0" encoding="utf-8"?>
<a:theme xmlns:a="http://schemas.openxmlformats.org/drawingml/2006/main" name="2_Prezentace ÚJV 16:9 - EN_white">
  <a:themeElements>
    <a:clrScheme name="ÚJV 2020">
      <a:dk1>
        <a:sysClr val="windowText" lastClr="000000"/>
      </a:dk1>
      <a:lt1>
        <a:sysClr val="window" lastClr="FFFFFF"/>
      </a:lt1>
      <a:dk2>
        <a:srgbClr val="646363"/>
      </a:dk2>
      <a:lt2>
        <a:srgbClr val="D6D6D6"/>
      </a:lt2>
      <a:accent1>
        <a:srgbClr val="0054A4"/>
      </a:accent1>
      <a:accent2>
        <a:srgbClr val="009AC7"/>
      </a:accent2>
      <a:accent3>
        <a:srgbClr val="646363"/>
      </a:accent3>
      <a:accent4>
        <a:srgbClr val="D6D6D6"/>
      </a:accent4>
      <a:accent5>
        <a:srgbClr val="059646"/>
      </a:accent5>
      <a:accent6>
        <a:srgbClr val="FDE057"/>
      </a:accent6>
      <a:hlink>
        <a:srgbClr val="0054A4"/>
      </a:hlink>
      <a:folHlink>
        <a:srgbClr val="0054A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5_UJV_powerpoint_šabona_EN" id="{45EA70C8-F3BA-4D61-8B12-7064B89FA383}" vid="{6793533F-26C6-454C-BE38-46653226B657}"/>
    </a:ext>
  </a:extLst>
</a:theme>
</file>

<file path=ppt/theme/theme3.xml><?xml version="1.0" encoding="utf-8"?>
<a:theme xmlns:a="http://schemas.openxmlformats.org/drawingml/2006/main" name="Prázdný slide">
  <a:themeElements>
    <a:clrScheme name="Custom 2">
      <a:dk1>
        <a:sysClr val="windowText" lastClr="000000"/>
      </a:dk1>
      <a:lt1>
        <a:sysClr val="window" lastClr="FFFFFF"/>
      </a:lt1>
      <a:dk2>
        <a:srgbClr val="646363"/>
      </a:dk2>
      <a:lt2>
        <a:srgbClr val="D6D6D6"/>
      </a:lt2>
      <a:accent1>
        <a:srgbClr val="0054A4"/>
      </a:accent1>
      <a:accent2>
        <a:srgbClr val="009AC7"/>
      </a:accent2>
      <a:accent3>
        <a:srgbClr val="646363"/>
      </a:accent3>
      <a:accent4>
        <a:srgbClr val="D6D6D6"/>
      </a:accent4>
      <a:accent5>
        <a:srgbClr val="059646"/>
      </a:accent5>
      <a:accent6>
        <a:srgbClr val="FDE057"/>
      </a:accent6>
      <a:hlink>
        <a:srgbClr val="0054A4"/>
      </a:hlink>
      <a:folHlink>
        <a:srgbClr val="0054A4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5_UJV_powerpoint_šabona_EN" id="{45EA70C8-F3BA-4D61-8B12-7064B89FA383}" vid="{866553EA-83EF-499E-BFAB-1302007E1886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ment_x00e1__x0159_ xmlns="a698e4d9-7ab7-4b4f-bb26-ca01d35f340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F954D691333134DA755F56ECF6C9161" ma:contentTypeVersion="11" ma:contentTypeDescription="Vytvoří nový dokument" ma:contentTypeScope="" ma:versionID="00e9666fe46ce9840b51451e238f10b9">
  <xsd:schema xmlns:xsd="http://www.w3.org/2001/XMLSchema" xmlns:xs="http://www.w3.org/2001/XMLSchema" xmlns:p="http://schemas.microsoft.com/office/2006/metadata/properties" xmlns:ns2="a698e4d9-7ab7-4b4f-bb26-ca01d35f3404" xmlns:ns3="f464941a-bb21-401f-985c-c31507217175" targetNamespace="http://schemas.microsoft.com/office/2006/metadata/properties" ma:root="true" ma:fieldsID="4d952242da2b540c8d882da88229df28" ns2:_="" ns3:_="">
    <xsd:import namespace="a698e4d9-7ab7-4b4f-bb26-ca01d35f3404"/>
    <xsd:import namespace="f464941a-bb21-401f-985c-c315072171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Koment_x00e1__x0159_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98e4d9-7ab7-4b4f-bb26-ca01d35f34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Koment_x00e1__x0159_" ma:index="10" nillable="true" ma:displayName="Komentář" ma:format="Dropdown" ma:internalName="Koment_x00e1__x0159_">
      <xsd:simpleType>
        <xsd:restriction base="dms:Note">
          <xsd:maxLength value="255"/>
        </xsd:restriction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64941a-bb21-401f-985c-c3150721717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ADB123-6E93-41AE-9DE8-9BD81DAD8683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sharepoint.v3"/>
    <ds:schemaRef ds:uri="daaee8a9-a696-477a-b930-8acfb142e5a4"/>
    <ds:schemaRef ds:uri="http://purl.org/dc/dcmitype/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83b13370-ae73-46e0-afa9-cb8137e1150e"/>
    <ds:schemaRef ds:uri="a5e53672-6f58-4073-9f4d-96a7be293144"/>
    <ds:schemaRef ds:uri="a698e4d9-7ab7-4b4f-bb26-ca01d35f3404"/>
  </ds:schemaRefs>
</ds:datastoreItem>
</file>

<file path=customXml/itemProps2.xml><?xml version="1.0" encoding="utf-8"?>
<ds:datastoreItem xmlns:ds="http://schemas.openxmlformats.org/officeDocument/2006/customXml" ds:itemID="{0E14E9A1-53DF-4C15-B75D-0AEA27E068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D1B50A-90E0-4613-ADCC-86D4320EA5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98e4d9-7ab7-4b4f-bb26-ca01d35f3404"/>
    <ds:schemaRef ds:uri="f464941a-bb21-401f-985c-c315072171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2026_UJV_šablona_CZ</Template>
  <TotalTime>202</TotalTime>
  <Words>718</Words>
  <Application>Microsoft Office PowerPoint</Application>
  <PresentationFormat>Vlastní</PresentationFormat>
  <Paragraphs>343</Paragraphs>
  <Slides>9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3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7" baseType="lpstr">
      <vt:lpstr>Arial</vt:lpstr>
      <vt:lpstr>Calibri</vt:lpstr>
      <vt:lpstr>Wingdings</vt:lpstr>
      <vt:lpstr>1_Prezentace ÚJV 16:9 - CZ</vt:lpstr>
      <vt:lpstr>2_Prezentace ÚJV 16:9 - EN_white</vt:lpstr>
      <vt:lpstr>Prázdný slide</vt:lpstr>
      <vt:lpstr>think-cell Slide</vt:lpstr>
      <vt:lpstr>Worksheet</vt:lpstr>
      <vt:lpstr>Podnikatelský plán ÚJV Řež, a. s. na roky 2026-2030</vt:lpstr>
      <vt:lpstr>Podnikatelský plán 2026-2030</vt:lpstr>
      <vt:lpstr>EBITDA – Vývoj 2021-2030</vt:lpstr>
      <vt:lpstr>CAPEX – Plán 2026-2030</vt:lpstr>
      <vt:lpstr>Vybrané finanční ukazatele – Vývoj 2021-2030</vt:lpstr>
      <vt:lpstr>Plán EBITDA divize Jaderná bezpečnost a spolehlivost</vt:lpstr>
      <vt:lpstr>Plán EBITDA divize Integrita a technický inženýring</vt:lpstr>
      <vt:lpstr>Plán EBITDA divize Radiofarmaka</vt:lpstr>
      <vt:lpstr>Plán EBITDA úseky celkem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Fiodorova Martina</dc:creator>
  <cp:lastModifiedBy>Zaujecova Petra</cp:lastModifiedBy>
  <cp:revision>66</cp:revision>
  <dcterms:created xsi:type="dcterms:W3CDTF">2025-11-21T12:25:01Z</dcterms:created>
  <dcterms:modified xsi:type="dcterms:W3CDTF">2026-05-19T09:19:11Z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ategorie formuláře">
    <vt:lpwstr/>
  </property>
  <property fmtid="{D5CDD505-2E9C-101B-9397-08002B2CF9AE}" pid="3" name="MSIP_Label_1a1a5919-8c0a-471e-a746-5628754c3a88_Enabled">
    <vt:lpwstr>true</vt:lpwstr>
  </property>
  <property fmtid="{D5CDD505-2E9C-101B-9397-08002B2CF9AE}" pid="4" name="MSIP_Label_1a1a5919-8c0a-471e-a746-5628754c3a88_SetDate">
    <vt:lpwstr>2025-09-08T11:04:55Z</vt:lpwstr>
  </property>
  <property fmtid="{D5CDD505-2E9C-101B-9397-08002B2CF9AE}" pid="5" name="MSIP_Label_1a1a5919-8c0a-471e-a746-5628754c3a88_Method">
    <vt:lpwstr>Privileged</vt:lpwstr>
  </property>
  <property fmtid="{D5CDD505-2E9C-101B-9397-08002B2CF9AE}" pid="6" name="MSIP_Label_1a1a5919-8c0a-471e-a746-5628754c3a88_Name">
    <vt:lpwstr>Cizidokument</vt:lpwstr>
  </property>
  <property fmtid="{D5CDD505-2E9C-101B-9397-08002B2CF9AE}" pid="7" name="MSIP_Label_1a1a5919-8c0a-471e-a746-5628754c3a88_SiteId">
    <vt:lpwstr>56b31968-ca9e-4cc3-9257-477c3699b885</vt:lpwstr>
  </property>
  <property fmtid="{D5CDD505-2E9C-101B-9397-08002B2CF9AE}" pid="8" name="MSIP_Label_1a1a5919-8c0a-471e-a746-5628754c3a88_ActionId">
    <vt:lpwstr>cc20abf6-18fc-416b-89ce-75c45276d2b1</vt:lpwstr>
  </property>
  <property fmtid="{D5CDD505-2E9C-101B-9397-08002B2CF9AE}" pid="9" name="MSIP_Label_1a1a5919-8c0a-471e-a746-5628754c3a88_ContentBits">
    <vt:lpwstr>0</vt:lpwstr>
  </property>
  <property fmtid="{D5CDD505-2E9C-101B-9397-08002B2CF9AE}" pid="10" name="MSIP_Label_1a1a5919-8c0a-471e-a746-5628754c3a88_Tag">
    <vt:lpwstr>10, 0, 1, 1</vt:lpwstr>
  </property>
  <property fmtid="{D5CDD505-2E9C-101B-9397-08002B2CF9AE}" pid="11" name="ContentTypeId">
    <vt:lpwstr>0x0101000F954D691333134DA755F56ECF6C9161</vt:lpwstr>
  </property>
</Properties>
</file>