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887" r:id="rId5"/>
  </p:sldMasterIdLst>
  <p:notesMasterIdLst>
    <p:notesMasterId r:id="rId17"/>
  </p:notesMasterIdLst>
  <p:handoutMasterIdLst>
    <p:handoutMasterId r:id="rId18"/>
  </p:handoutMasterIdLst>
  <p:sldIdLst>
    <p:sldId id="273" r:id="rId6"/>
    <p:sldId id="258" r:id="rId7"/>
    <p:sldId id="362" r:id="rId8"/>
    <p:sldId id="363" r:id="rId9"/>
    <p:sldId id="364" r:id="rId10"/>
    <p:sldId id="342" r:id="rId11"/>
    <p:sldId id="350" r:id="rId12"/>
    <p:sldId id="352" r:id="rId13"/>
    <p:sldId id="351" r:id="rId14"/>
    <p:sldId id="353" r:id="rId15"/>
    <p:sldId id="357" r:id="rId16"/>
  </p:sldIdLst>
  <p:sldSz cx="10690225" cy="7561263"/>
  <p:notesSz cx="6797675" cy="9926638"/>
  <p:custDataLst>
    <p:tags r:id="rId19"/>
  </p:custDataLst>
  <p:defaultTextStyle>
    <a:defPPr>
      <a:defRPr lang="cs-CZ"/>
    </a:defPPr>
    <a:lvl1pPr algn="l" defTabSz="581025" rtl="0" fontAlgn="base">
      <a:spcBef>
        <a:spcPct val="50000"/>
      </a:spcBef>
      <a:spcAft>
        <a:spcPct val="0"/>
      </a:spcAft>
      <a:buSzPct val="50000"/>
      <a:buFont typeface="Arial" charset="0"/>
      <a:buChar char="•"/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288925" indent="293688" algn="l" defTabSz="581025" rtl="0" fontAlgn="base">
      <a:spcBef>
        <a:spcPct val="50000"/>
      </a:spcBef>
      <a:spcAft>
        <a:spcPct val="0"/>
      </a:spcAft>
      <a:buSzPct val="50000"/>
      <a:buFont typeface="Arial" charset="0"/>
      <a:buChar char="•"/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581025" indent="585788" algn="l" defTabSz="581025" rtl="0" fontAlgn="base">
      <a:spcBef>
        <a:spcPct val="50000"/>
      </a:spcBef>
      <a:spcAft>
        <a:spcPct val="0"/>
      </a:spcAft>
      <a:buSzPct val="50000"/>
      <a:buFont typeface="Arial" charset="0"/>
      <a:buChar char="•"/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873125" indent="877888" algn="l" defTabSz="581025" rtl="0" fontAlgn="base">
      <a:spcBef>
        <a:spcPct val="50000"/>
      </a:spcBef>
      <a:spcAft>
        <a:spcPct val="0"/>
      </a:spcAft>
      <a:buSzPct val="50000"/>
      <a:buFont typeface="Arial" charset="0"/>
      <a:buChar char="•"/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165225" indent="1169988" algn="l" defTabSz="581025" rtl="0" fontAlgn="base">
      <a:spcBef>
        <a:spcPct val="50000"/>
      </a:spcBef>
      <a:spcAft>
        <a:spcPct val="0"/>
      </a:spcAft>
      <a:buSzPct val="50000"/>
      <a:buFont typeface="Arial" charset="0"/>
      <a:buChar char="•"/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eprasova Michaela" initials="NM" lastIdx="1" clrIdx="0">
    <p:extLst>
      <p:ext uri="{19B8F6BF-5375-455C-9EA6-DF929625EA0E}">
        <p15:presenceInfo xmlns:p15="http://schemas.microsoft.com/office/powerpoint/2012/main" userId="S-1-5-21-795126438-2552595135-4144130398-1705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42BAD2"/>
    <a:srgbClr val="0854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2" autoAdjust="0"/>
    <p:restoredTop sz="94625" autoAdjust="0"/>
  </p:normalViewPr>
  <p:slideViewPr>
    <p:cSldViewPr>
      <p:cViewPr varScale="1">
        <p:scale>
          <a:sx n="75" d="100"/>
          <a:sy n="75" d="100"/>
        </p:scale>
        <p:origin x="1238" y="53"/>
      </p:cViewPr>
      <p:guideLst>
        <p:guide orient="horz" pos="2381"/>
        <p:guide pos="33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tags" Target="tags/tag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aujecova Petra" userId="873350e6-9d2b-42ed-8622-c6d97c41c725" providerId="ADAL" clId="{F4821E20-F452-4FD0-BE14-FCAAA3174244}"/>
    <pc:docChg chg="modSld">
      <pc:chgData name="Zaujecova Petra" userId="873350e6-9d2b-42ed-8622-c6d97c41c725" providerId="ADAL" clId="{F4821E20-F452-4FD0-BE14-FCAAA3174244}" dt="2025-05-04T14:10:06.653" v="18" actId="5793"/>
      <pc:docMkLst>
        <pc:docMk/>
      </pc:docMkLst>
      <pc:sldChg chg="modSp mod">
        <pc:chgData name="Zaujecova Petra" userId="873350e6-9d2b-42ed-8622-c6d97c41c725" providerId="ADAL" clId="{F4821E20-F452-4FD0-BE14-FCAAA3174244}" dt="2025-05-04T14:09:36.859" v="16" actId="113"/>
        <pc:sldMkLst>
          <pc:docMk/>
          <pc:sldMk cId="0" sldId="273"/>
        </pc:sldMkLst>
        <pc:spChg chg="mod">
          <ac:chgData name="Zaujecova Petra" userId="873350e6-9d2b-42ed-8622-c6d97c41c725" providerId="ADAL" clId="{F4821E20-F452-4FD0-BE14-FCAAA3174244}" dt="2025-05-04T14:09:36.859" v="16" actId="113"/>
          <ac:spMkLst>
            <pc:docMk/>
            <pc:sldMk cId="0" sldId="273"/>
            <ac:spMk id="2" creationId="{98A40DE4-5207-6D55-4A91-1D1AF1F7D0AB}"/>
          </ac:spMkLst>
        </pc:spChg>
      </pc:sldChg>
      <pc:sldChg chg="modSp mod">
        <pc:chgData name="Zaujecova Petra" userId="873350e6-9d2b-42ed-8622-c6d97c41c725" providerId="ADAL" clId="{F4821E20-F452-4FD0-BE14-FCAAA3174244}" dt="2025-05-04T14:10:06.653" v="18" actId="5793"/>
        <pc:sldMkLst>
          <pc:docMk/>
          <pc:sldMk cId="12189726" sldId="362"/>
        </pc:sldMkLst>
        <pc:spChg chg="mod">
          <ac:chgData name="Zaujecova Petra" userId="873350e6-9d2b-42ed-8622-c6d97c41c725" providerId="ADAL" clId="{F4821E20-F452-4FD0-BE14-FCAAA3174244}" dt="2025-05-04T14:10:06.653" v="18" actId="5793"/>
          <ac:spMkLst>
            <pc:docMk/>
            <pc:sldMk cId="12189726" sldId="362"/>
            <ac:spMk id="4" creationId="{F516287E-36E3-4066-A2E5-404E2F9492C8}"/>
          </ac:spMkLst>
        </pc:spChg>
      </pc:sldChg>
      <pc:sldChg chg="modSp mod">
        <pc:chgData name="Zaujecova Petra" userId="873350e6-9d2b-42ed-8622-c6d97c41c725" providerId="ADAL" clId="{F4821E20-F452-4FD0-BE14-FCAAA3174244}" dt="2025-05-04T14:10:02.108" v="17" actId="5793"/>
        <pc:sldMkLst>
          <pc:docMk/>
          <pc:sldMk cId="4144961786" sldId="363"/>
        </pc:sldMkLst>
        <pc:spChg chg="mod">
          <ac:chgData name="Zaujecova Petra" userId="873350e6-9d2b-42ed-8622-c6d97c41c725" providerId="ADAL" clId="{F4821E20-F452-4FD0-BE14-FCAAA3174244}" dt="2025-05-04T14:10:02.108" v="17" actId="5793"/>
          <ac:spMkLst>
            <pc:docMk/>
            <pc:sldMk cId="4144961786" sldId="363"/>
            <ac:spMk id="4" creationId="{F516287E-36E3-4066-A2E5-404E2F9492C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5613">
              <a:spcBef>
                <a:spcPct val="0"/>
              </a:spcBef>
              <a:buSzTx/>
              <a:buFontTx/>
              <a:buNone/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57017" fontAlgn="auto">
              <a:spcBef>
                <a:spcPts val="0"/>
              </a:spcBef>
              <a:spcAft>
                <a:spcPts val="0"/>
              </a:spcAft>
              <a:buSzTx/>
              <a:buFontTx/>
              <a:buNone/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B120A9A-56AE-4C30-8656-2EEAFAEB194F}" type="datetimeFigureOut">
              <a:rPr lang="cs-CZ"/>
              <a:pPr>
                <a:defRPr/>
              </a:pPr>
              <a:t>04.05.2025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defTabSz="455613">
              <a:spcBef>
                <a:spcPct val="0"/>
              </a:spcBef>
              <a:buSzTx/>
              <a:buFontTx/>
              <a:buNone/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457017" fontAlgn="auto">
              <a:spcBef>
                <a:spcPts val="0"/>
              </a:spcBef>
              <a:spcAft>
                <a:spcPts val="0"/>
              </a:spcAft>
              <a:buSzTx/>
              <a:buFontTx/>
              <a:buNone/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A603ED6-CF0F-4D07-8252-F78CA5641A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110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SzTx/>
              <a:buFontTx/>
              <a:buNone/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582000">
              <a:spcBef>
                <a:spcPct val="0"/>
              </a:spcBef>
              <a:buSzTx/>
              <a:buFontTx/>
              <a:buNone/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77C062C-2257-42A1-8F87-6A4F7D7D6914}" type="datetimeFigureOut">
              <a:rPr lang="cs-CZ"/>
              <a:pPr>
                <a:defRPr/>
              </a:pPr>
              <a:t>04.05.2025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768350" y="744538"/>
            <a:ext cx="52609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SzTx/>
              <a:buFontTx/>
              <a:buNone/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582000">
              <a:spcBef>
                <a:spcPct val="0"/>
              </a:spcBef>
              <a:buSzTx/>
              <a:buFontTx/>
              <a:buNone/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BA611B9-6F30-428D-A7A9-8930419806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11958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3C4C66-5706-4A8D-9E16-298A8D278A4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981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4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4.sv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modrý překrytí">
            <a:extLst>
              <a:ext uri="{FF2B5EF4-FFF2-40B4-BE49-F238E27FC236}">
                <a16:creationId xmlns:a16="http://schemas.microsoft.com/office/drawing/2014/main" id="{D83C9096-1A48-42DA-83C1-B560815EE672}"/>
              </a:ext>
            </a:extLst>
          </p:cNvPr>
          <p:cNvSpPr/>
          <p:nvPr userDrawn="1"/>
        </p:nvSpPr>
        <p:spPr>
          <a:xfrm>
            <a:off x="0" y="0"/>
            <a:ext cx="10690225" cy="75612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3" name="Obrázek úvodní PNG 150 dpi">
            <a:extLst>
              <a:ext uri="{FF2B5EF4-FFF2-40B4-BE49-F238E27FC236}">
                <a16:creationId xmlns:a16="http://schemas.microsoft.com/office/drawing/2014/main" id="{EF92D3D1-88A9-4616-AF59-F57E3240B92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945"/>
            <a:ext cx="10690225" cy="7559373"/>
          </a:xfrm>
          <a:prstGeom prst="rect">
            <a:avLst/>
          </a:prstGeom>
        </p:spPr>
      </p:pic>
      <p:pic>
        <p:nvPicPr>
          <p:cNvPr id="14" name="Logo ÚJV bílé">
            <a:extLst>
              <a:ext uri="{FF2B5EF4-FFF2-40B4-BE49-F238E27FC236}">
                <a16:creationId xmlns:a16="http://schemas.microsoft.com/office/drawing/2014/main" id="{9986E738-6BA7-43C8-86E6-768952BC7D0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9256340" y="535792"/>
            <a:ext cx="958147" cy="1204806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745180" y="4647699"/>
            <a:ext cx="5346343" cy="1496096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2192">
                <a:solidFill>
                  <a:schemeClr val="accent1"/>
                </a:solidFill>
              </a:defRPr>
            </a:lvl1pPr>
            <a:lvl2pPr marL="400873" indent="0" algn="ctr">
              <a:buNone/>
              <a:defRPr sz="1754"/>
            </a:lvl2pPr>
            <a:lvl3pPr marL="801746" indent="0" algn="ctr">
              <a:buNone/>
              <a:defRPr sz="1578"/>
            </a:lvl3pPr>
            <a:lvl4pPr marL="1202619" indent="0" algn="ctr">
              <a:buNone/>
              <a:defRPr sz="1403"/>
            </a:lvl4pPr>
            <a:lvl5pPr marL="1603492" indent="0" algn="ctr">
              <a:buNone/>
              <a:defRPr sz="1403"/>
            </a:lvl5pPr>
            <a:lvl6pPr marL="2004365" indent="0" algn="ctr">
              <a:buNone/>
              <a:defRPr sz="1403"/>
            </a:lvl6pPr>
            <a:lvl7pPr marL="2405238" indent="0" algn="ctr">
              <a:buNone/>
              <a:defRPr sz="1403"/>
            </a:lvl7pPr>
            <a:lvl8pPr marL="2806111" indent="0" algn="ctr">
              <a:buNone/>
              <a:defRPr sz="1403"/>
            </a:lvl8pPr>
            <a:lvl9pPr marL="3206984" indent="0" algn="ctr">
              <a:buNone/>
              <a:defRPr sz="1403"/>
            </a:lvl9pPr>
          </a:lstStyle>
          <a:p>
            <a:r>
              <a:rPr lang="cs-CZ" dirty="0" err="1"/>
              <a:t>perex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735821" y="2802022"/>
            <a:ext cx="6355709" cy="1806296"/>
          </a:xfrm>
        </p:spPr>
        <p:txBody>
          <a:bodyPr anchor="b"/>
          <a:lstStyle>
            <a:lvl1pPr algn="r">
              <a:defRPr sz="2630" b="1" cap="none" baseline="0">
                <a:solidFill>
                  <a:schemeClr val="accent1"/>
                </a:solidFill>
              </a:defRPr>
            </a:lvl1pPr>
          </a:lstStyle>
          <a:p>
            <a:r>
              <a:rPr lang="cs-CZ" dirty="0"/>
              <a:t>Název prezentace</a:t>
            </a:r>
            <a:endParaRPr lang="en-US" dirty="0"/>
          </a:p>
        </p:txBody>
      </p:sp>
      <p:cxnSp>
        <p:nvCxnSpPr>
          <p:cNvPr id="8" name="Nadpis úč. Y 19,77 cm" hidden="1">
            <a:extLst>
              <a:ext uri="{FF2B5EF4-FFF2-40B4-BE49-F238E27FC236}">
                <a16:creationId xmlns:a16="http://schemas.microsoft.com/office/drawing/2014/main" id="{88B9565B-62A0-498D-BE0C-ACB151C4AC59}"/>
              </a:ext>
            </a:extLst>
          </p:cNvPr>
          <p:cNvCxnSpPr/>
          <p:nvPr userDrawn="1"/>
        </p:nvCxnSpPr>
        <p:spPr>
          <a:xfrm>
            <a:off x="0" y="3923522"/>
            <a:ext cx="1068969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odnadpis úč. Y 21,87 cm" hidden="1">
            <a:extLst>
              <a:ext uri="{FF2B5EF4-FFF2-40B4-BE49-F238E27FC236}">
                <a16:creationId xmlns:a16="http://schemas.microsoft.com/office/drawing/2014/main" id="{82F5B746-45EF-4FC4-8292-C3C9E4D84AC9}"/>
              </a:ext>
            </a:extLst>
          </p:cNvPr>
          <p:cNvCxnSpPr/>
          <p:nvPr userDrawn="1"/>
        </p:nvCxnSpPr>
        <p:spPr>
          <a:xfrm>
            <a:off x="0" y="4340284"/>
            <a:ext cx="1068969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ÚJVúč. Y 34,33 cm" hidden="1">
            <a:extLst>
              <a:ext uri="{FF2B5EF4-FFF2-40B4-BE49-F238E27FC236}">
                <a16:creationId xmlns:a16="http://schemas.microsoft.com/office/drawing/2014/main" id="{C38E9742-C6C4-41B3-A5CB-F3C1C407B78A}"/>
              </a:ext>
            </a:extLst>
          </p:cNvPr>
          <p:cNvCxnSpPr/>
          <p:nvPr userDrawn="1"/>
        </p:nvCxnSpPr>
        <p:spPr>
          <a:xfrm>
            <a:off x="0" y="6813075"/>
            <a:ext cx="1068969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ÚJV Řež zprava" hidden="1">
            <a:extLst>
              <a:ext uri="{FF2B5EF4-FFF2-40B4-BE49-F238E27FC236}">
                <a16:creationId xmlns:a16="http://schemas.microsoft.com/office/drawing/2014/main" id="{4B626BC1-FE80-442D-9B12-B16E4C619EE7}"/>
              </a:ext>
            </a:extLst>
          </p:cNvPr>
          <p:cNvCxnSpPr/>
          <p:nvPr userDrawn="1"/>
        </p:nvCxnSpPr>
        <p:spPr>
          <a:xfrm>
            <a:off x="9861101" y="91652"/>
            <a:ext cx="0" cy="750899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Grafický objekt 12">
            <a:extLst>
              <a:ext uri="{FF2B5EF4-FFF2-40B4-BE49-F238E27FC236}">
                <a16:creationId xmlns:a16="http://schemas.microsoft.com/office/drawing/2014/main" id="{1DEEA09D-629E-4618-ADDD-DEFFBCD0DBD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653028" y="6053319"/>
            <a:ext cx="2630367" cy="100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0916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818">
          <p15:clr>
            <a:srgbClr val="FBAE40"/>
          </p15:clr>
        </p15:guide>
        <p15:guide id="2" orient="horz" pos="4547">
          <p15:clr>
            <a:srgbClr val="FBAE40"/>
          </p15:clr>
        </p15:guide>
        <p15:guide id="3" orient="horz" pos="2483">
          <p15:clr>
            <a:srgbClr val="FBAE40"/>
          </p15:clr>
        </p15:guide>
        <p15:guide id="4" orient="horz" pos="4592">
          <p15:clr>
            <a:srgbClr val="FBAE40"/>
          </p15:clr>
        </p15:guide>
        <p15:guide id="5" orient="horz" pos="7314">
          <p15:clr>
            <a:srgbClr val="FBAE40"/>
          </p15:clr>
        </p15:guide>
        <p15:guide id="6" pos="14507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63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0023-20E8-4FD9-A965-1A83554B2223}" type="datetime1">
              <a:rPr lang="cs-CZ" smtClean="0"/>
              <a:t>04.05.2025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fld id="{E5DA22FA-421E-4FA0-BBDE-AE379348C7F1}" type="slidenum">
              <a:rPr lang="cs-CZ" smtClean="0"/>
              <a:pPr>
                <a:buFont typeface="Arial" charset="0"/>
                <a:buNone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6090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19B79-BDEA-49C5-B811-79D55BBA7EB3}" type="datetime1">
              <a:rPr lang="cs-CZ" smtClean="0"/>
              <a:t>04.05.2025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fld id="{E5DA22FA-421E-4FA0-BBDE-AE379348C7F1}" type="slidenum">
              <a:rPr lang="cs-CZ" smtClean="0"/>
              <a:pPr>
                <a:buFont typeface="Arial" charset="0"/>
                <a:buNone/>
              </a:pPr>
              <a:t>‹#›</a:t>
            </a:fld>
            <a:endParaRPr 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A83B0B1C-02E6-4D2C-A064-53902735381D}"/>
              </a:ext>
            </a:extLst>
          </p:cNvPr>
          <p:cNvSpPr/>
          <p:nvPr userDrawn="1"/>
        </p:nvSpPr>
        <p:spPr>
          <a:xfrm>
            <a:off x="506230" y="924154"/>
            <a:ext cx="98807" cy="476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619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Závěreč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modrý překrytí">
            <a:extLst>
              <a:ext uri="{FF2B5EF4-FFF2-40B4-BE49-F238E27FC236}">
                <a16:creationId xmlns:a16="http://schemas.microsoft.com/office/drawing/2014/main" id="{D83C9096-1A48-42DA-83C1-B560815EE672}"/>
              </a:ext>
            </a:extLst>
          </p:cNvPr>
          <p:cNvSpPr/>
          <p:nvPr userDrawn="1"/>
        </p:nvSpPr>
        <p:spPr>
          <a:xfrm>
            <a:off x="0" y="0"/>
            <a:ext cx="10690225" cy="75612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" name="Obrázek úvodní PNG 150 dpi">
            <a:extLst>
              <a:ext uri="{FF2B5EF4-FFF2-40B4-BE49-F238E27FC236}">
                <a16:creationId xmlns:a16="http://schemas.microsoft.com/office/drawing/2014/main" id="{127EB063-F239-434A-8F2A-D1D60ED820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H="1">
            <a:off x="0" y="945"/>
            <a:ext cx="10690225" cy="7559373"/>
          </a:xfrm>
          <a:prstGeom prst="rect">
            <a:avLst/>
          </a:prstGeom>
        </p:spPr>
      </p:pic>
      <p:pic>
        <p:nvPicPr>
          <p:cNvPr id="14" name="Logo ÚJV bílé">
            <a:extLst>
              <a:ext uri="{FF2B5EF4-FFF2-40B4-BE49-F238E27FC236}">
                <a16:creationId xmlns:a16="http://schemas.microsoft.com/office/drawing/2014/main" id="{9986E738-6BA7-43C8-86E6-768952BC7D0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41429" y="5513132"/>
            <a:ext cx="943468" cy="1186349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518937" y="5244999"/>
            <a:ext cx="2480114" cy="1722618"/>
          </a:xfrm>
        </p:spPr>
        <p:txBody>
          <a:bodyPr anchor="ctr" anchorCtr="0"/>
          <a:lstStyle>
            <a:lvl1pPr marL="0" indent="0" algn="l">
              <a:spcBef>
                <a:spcPts val="0"/>
              </a:spcBef>
              <a:buNone/>
              <a:defRPr sz="1315">
                <a:solidFill>
                  <a:srgbClr val="0054A4"/>
                </a:solidFill>
              </a:defRPr>
            </a:lvl1pPr>
            <a:lvl2pPr marL="400873" indent="0" algn="ctr">
              <a:buNone/>
              <a:defRPr sz="1754"/>
            </a:lvl2pPr>
            <a:lvl3pPr marL="801746" indent="0" algn="ctr">
              <a:buNone/>
              <a:defRPr sz="1578"/>
            </a:lvl3pPr>
            <a:lvl4pPr marL="1202619" indent="0" algn="ctr">
              <a:buNone/>
              <a:defRPr sz="1403"/>
            </a:lvl4pPr>
            <a:lvl5pPr marL="1603492" indent="0" algn="ctr">
              <a:buNone/>
              <a:defRPr sz="1403"/>
            </a:lvl5pPr>
            <a:lvl6pPr marL="2004365" indent="0" algn="ctr">
              <a:buNone/>
              <a:defRPr sz="1403"/>
            </a:lvl6pPr>
            <a:lvl7pPr marL="2405238" indent="0" algn="ctr">
              <a:buNone/>
              <a:defRPr sz="1403"/>
            </a:lvl7pPr>
            <a:lvl8pPr marL="2806111" indent="0" algn="ctr">
              <a:buNone/>
              <a:defRPr sz="1403"/>
            </a:lvl8pPr>
            <a:lvl9pPr marL="3206984" indent="0" algn="ctr">
              <a:buNone/>
              <a:defRPr sz="1403"/>
            </a:lvl9pPr>
          </a:lstStyle>
          <a:p>
            <a:r>
              <a:rPr lang="cs-CZ" dirty="0"/>
              <a:t>ÚJV Řež, a. s.</a:t>
            </a:r>
            <a:br>
              <a:rPr lang="cs-CZ" dirty="0"/>
            </a:br>
            <a:r>
              <a:rPr lang="cs-CZ" dirty="0"/>
              <a:t>Hlavní 130, Řež</a:t>
            </a:r>
            <a:br>
              <a:rPr lang="cs-CZ" dirty="0"/>
            </a:br>
            <a:r>
              <a:rPr lang="cs-CZ" dirty="0"/>
              <a:t>250 68 Husinec</a:t>
            </a:r>
            <a:r>
              <a:rPr lang="en-IE" dirty="0"/>
              <a:t>, Czech Republic</a:t>
            </a:r>
            <a:br>
              <a:rPr lang="cs-CZ" dirty="0"/>
            </a:br>
            <a:br>
              <a:rPr lang="cs-CZ" dirty="0"/>
            </a:br>
            <a:r>
              <a:rPr lang="cs-CZ" dirty="0"/>
              <a:t>e-mail: sales@ujv.cz</a:t>
            </a:r>
            <a:r>
              <a:rPr lang="en-IE" dirty="0"/>
              <a:t> </a:t>
            </a:r>
          </a:p>
          <a:p>
            <a:r>
              <a:rPr lang="en-IE" dirty="0"/>
              <a:t>www.ujv.cz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83673" y="2172994"/>
            <a:ext cx="5224705" cy="1806296"/>
          </a:xfrm>
        </p:spPr>
        <p:txBody>
          <a:bodyPr anchor="b"/>
          <a:lstStyle>
            <a:lvl1pPr algn="l">
              <a:defRPr sz="2192" b="1" cap="none" baseline="0">
                <a:solidFill>
                  <a:srgbClr val="0054A4"/>
                </a:solidFill>
              </a:defRPr>
            </a:lvl1pPr>
          </a:lstStyle>
          <a:p>
            <a:r>
              <a:rPr lang="cs-CZ" dirty="0"/>
              <a:t>Poděkování za pozornost / kontakt</a:t>
            </a:r>
            <a:endParaRPr lang="en-US" dirty="0"/>
          </a:p>
        </p:txBody>
      </p:sp>
      <p:cxnSp>
        <p:nvCxnSpPr>
          <p:cNvPr id="8" name="Nadpis úč. Y 19,77 cm" hidden="1">
            <a:extLst>
              <a:ext uri="{FF2B5EF4-FFF2-40B4-BE49-F238E27FC236}">
                <a16:creationId xmlns:a16="http://schemas.microsoft.com/office/drawing/2014/main" id="{88B9565B-62A0-498D-BE0C-ACB151C4AC59}"/>
              </a:ext>
            </a:extLst>
          </p:cNvPr>
          <p:cNvCxnSpPr/>
          <p:nvPr userDrawn="1"/>
        </p:nvCxnSpPr>
        <p:spPr>
          <a:xfrm>
            <a:off x="0" y="3923522"/>
            <a:ext cx="1068969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odnadpis úč. Y 21,87 cm" hidden="1">
            <a:extLst>
              <a:ext uri="{FF2B5EF4-FFF2-40B4-BE49-F238E27FC236}">
                <a16:creationId xmlns:a16="http://schemas.microsoft.com/office/drawing/2014/main" id="{82F5B746-45EF-4FC4-8292-C3C9E4D84AC9}"/>
              </a:ext>
            </a:extLst>
          </p:cNvPr>
          <p:cNvCxnSpPr/>
          <p:nvPr userDrawn="1"/>
        </p:nvCxnSpPr>
        <p:spPr>
          <a:xfrm>
            <a:off x="0" y="4340284"/>
            <a:ext cx="1068969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ÚJVúč. Y 34,33 cm" hidden="1">
            <a:extLst>
              <a:ext uri="{FF2B5EF4-FFF2-40B4-BE49-F238E27FC236}">
                <a16:creationId xmlns:a16="http://schemas.microsoft.com/office/drawing/2014/main" id="{C38E9742-C6C4-41B3-A5CB-F3C1C407B78A}"/>
              </a:ext>
            </a:extLst>
          </p:cNvPr>
          <p:cNvCxnSpPr/>
          <p:nvPr userDrawn="1"/>
        </p:nvCxnSpPr>
        <p:spPr>
          <a:xfrm>
            <a:off x="0" y="6813075"/>
            <a:ext cx="1068969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ÚJV Řež zprava" hidden="1">
            <a:extLst>
              <a:ext uri="{FF2B5EF4-FFF2-40B4-BE49-F238E27FC236}">
                <a16:creationId xmlns:a16="http://schemas.microsoft.com/office/drawing/2014/main" id="{4B626BC1-FE80-442D-9B12-B16E4C619EE7}"/>
              </a:ext>
            </a:extLst>
          </p:cNvPr>
          <p:cNvCxnSpPr/>
          <p:nvPr userDrawn="1"/>
        </p:nvCxnSpPr>
        <p:spPr>
          <a:xfrm>
            <a:off x="9861101" y="91652"/>
            <a:ext cx="0" cy="750899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9A5FF704-0D94-401A-B754-6C127BC89975}"/>
              </a:ext>
            </a:extLst>
          </p:cNvPr>
          <p:cNvCxnSpPr>
            <a:cxnSpLocks/>
          </p:cNvCxnSpPr>
          <p:nvPr userDrawn="1"/>
        </p:nvCxnSpPr>
        <p:spPr>
          <a:xfrm>
            <a:off x="1897284" y="5263269"/>
            <a:ext cx="0" cy="1686075"/>
          </a:xfrm>
          <a:prstGeom prst="line">
            <a:avLst/>
          </a:prstGeom>
          <a:ln>
            <a:solidFill>
              <a:srgbClr val="0054A4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18" name="Grafický objekt 17">
            <a:extLst>
              <a:ext uri="{FF2B5EF4-FFF2-40B4-BE49-F238E27FC236}">
                <a16:creationId xmlns:a16="http://schemas.microsoft.com/office/drawing/2014/main" id="{33B5F172-A72F-4E5B-8238-778D76F4E42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915370" y="5543878"/>
            <a:ext cx="2670714" cy="1022913"/>
          </a:xfrm>
          <a:prstGeom prst="rect">
            <a:avLst/>
          </a:prstGeom>
        </p:spPr>
      </p:pic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A356885B-E78D-490F-B9F2-D5AC9B7A49FF}"/>
              </a:ext>
            </a:extLst>
          </p:cNvPr>
          <p:cNvCxnSpPr>
            <a:cxnSpLocks/>
          </p:cNvCxnSpPr>
          <p:nvPr userDrawn="1"/>
        </p:nvCxnSpPr>
        <p:spPr>
          <a:xfrm>
            <a:off x="5596033" y="5263269"/>
            <a:ext cx="0" cy="1686075"/>
          </a:xfrm>
          <a:prstGeom prst="line">
            <a:avLst/>
          </a:prstGeom>
          <a:ln>
            <a:solidFill>
              <a:srgbClr val="0054A4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89660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20">
          <p15:clr>
            <a:srgbClr val="FBAE40"/>
          </p15:clr>
        </p15:guide>
        <p15:guide id="2" orient="horz" pos="4547">
          <p15:clr>
            <a:srgbClr val="FBAE40"/>
          </p15:clr>
        </p15:guide>
        <p15:guide id="3" orient="horz" pos="2483">
          <p15:clr>
            <a:srgbClr val="FBAE40"/>
          </p15:clr>
        </p15:guide>
        <p15:guide id="4" orient="horz" pos="4592">
          <p15:clr>
            <a:srgbClr val="FBAE40"/>
          </p15:clr>
        </p15:guide>
        <p15:guide id="5" orient="horz" pos="7314">
          <p15:clr>
            <a:srgbClr val="FBAE40"/>
          </p15:clr>
        </p15:guide>
        <p15:guide id="6" pos="8633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7915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F897-294E-4845-A323-0149FB47FB12}" type="datetime1">
              <a:rPr lang="cs-CZ" smtClean="0"/>
              <a:t>04.05.2025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fld id="{E5DA22FA-421E-4FA0-BBDE-AE379348C7F1}" type="slidenum">
              <a:rPr lang="cs-CZ" smtClean="0"/>
              <a:pPr>
                <a:buFont typeface="Arial" charset="0"/>
                <a:buNone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1158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3671" y="1914820"/>
            <a:ext cx="3614215" cy="508109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03167" y="1914820"/>
            <a:ext cx="3598903" cy="508109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50A81-8B40-4743-B4B5-C089AB3CBDB5}" type="datetime1">
              <a:rPr lang="cs-CZ" smtClean="0"/>
              <a:t>04.05.2025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fld id="{E5DA22FA-421E-4FA0-BBDE-AE379348C7F1}" type="slidenum">
              <a:rPr lang="cs-CZ" smtClean="0"/>
              <a:pPr>
                <a:buFont typeface="Arial" charset="0"/>
                <a:buNone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43114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682">
          <p15:clr>
            <a:srgbClr val="FBAE40"/>
          </p15:clr>
        </p15:guide>
        <p15:guide id="2" pos="6319">
          <p15:clr>
            <a:srgbClr val="FBAE40"/>
          </p15:clr>
        </p15:guide>
        <p15:guide id="3" pos="7045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83671" y="1914820"/>
            <a:ext cx="3614215" cy="456826"/>
          </a:xfrm>
        </p:spPr>
        <p:txBody>
          <a:bodyPr anchor="t" anchorCtr="0">
            <a:noAutofit/>
          </a:bodyPr>
          <a:lstStyle>
            <a:lvl1pPr marL="0" indent="0">
              <a:buNone/>
              <a:defRPr sz="1052" b="1">
                <a:solidFill>
                  <a:schemeClr val="accent1"/>
                </a:solidFill>
              </a:defRPr>
            </a:lvl1pPr>
            <a:lvl2pPr marL="400873" indent="0">
              <a:buNone/>
              <a:defRPr sz="1754" b="1"/>
            </a:lvl2pPr>
            <a:lvl3pPr marL="801746" indent="0">
              <a:buNone/>
              <a:defRPr sz="1578" b="1"/>
            </a:lvl3pPr>
            <a:lvl4pPr marL="1202619" indent="0">
              <a:buNone/>
              <a:defRPr sz="1403" b="1"/>
            </a:lvl4pPr>
            <a:lvl5pPr marL="1603492" indent="0">
              <a:buNone/>
              <a:defRPr sz="1403" b="1"/>
            </a:lvl5pPr>
            <a:lvl6pPr marL="2004365" indent="0">
              <a:buNone/>
              <a:defRPr sz="1403" b="1"/>
            </a:lvl6pPr>
            <a:lvl7pPr marL="2405238" indent="0">
              <a:buNone/>
              <a:defRPr sz="1403" b="1"/>
            </a:lvl7pPr>
            <a:lvl8pPr marL="2806111" indent="0">
              <a:buNone/>
              <a:defRPr sz="1403" b="1"/>
            </a:lvl8pPr>
            <a:lvl9pPr marL="3206984" indent="0">
              <a:buNone/>
              <a:defRPr sz="1403" b="1"/>
            </a:lvl9pPr>
          </a:lstStyle>
          <a:p>
            <a:pPr lvl="0"/>
            <a:r>
              <a:rPr lang="cs-CZ" dirty="0"/>
              <a:t>Podnadpis</a:t>
            </a:r>
            <a:br>
              <a:rPr lang="cs-CZ" dirty="0"/>
            </a:br>
            <a:endParaRPr lang="cs-CZ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3671" y="2411028"/>
            <a:ext cx="3614215" cy="458489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903167" y="1914820"/>
            <a:ext cx="3598902" cy="456826"/>
          </a:xfrm>
        </p:spPr>
        <p:txBody>
          <a:bodyPr anchor="t" anchorCtr="0"/>
          <a:lstStyle>
            <a:lvl1pPr marL="0" indent="0">
              <a:buNone/>
              <a:defRPr sz="1052" b="1">
                <a:solidFill>
                  <a:schemeClr val="accent1"/>
                </a:solidFill>
              </a:defRPr>
            </a:lvl1pPr>
            <a:lvl2pPr marL="400873" indent="0">
              <a:buNone/>
              <a:defRPr sz="1754" b="1"/>
            </a:lvl2pPr>
            <a:lvl3pPr marL="801746" indent="0">
              <a:buNone/>
              <a:defRPr sz="1578" b="1"/>
            </a:lvl3pPr>
            <a:lvl4pPr marL="1202619" indent="0">
              <a:buNone/>
              <a:defRPr sz="1403" b="1"/>
            </a:lvl4pPr>
            <a:lvl5pPr marL="1603492" indent="0">
              <a:buNone/>
              <a:defRPr sz="1403" b="1"/>
            </a:lvl5pPr>
            <a:lvl6pPr marL="2004365" indent="0">
              <a:buNone/>
              <a:defRPr sz="1403" b="1"/>
            </a:lvl6pPr>
            <a:lvl7pPr marL="2405238" indent="0">
              <a:buNone/>
              <a:defRPr sz="1403" b="1"/>
            </a:lvl7pPr>
            <a:lvl8pPr marL="2806111" indent="0">
              <a:buNone/>
              <a:defRPr sz="1403" b="1"/>
            </a:lvl8pPr>
            <a:lvl9pPr marL="3206984" indent="0">
              <a:buNone/>
              <a:defRPr sz="1403" b="1"/>
            </a:lvl9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03167" y="2411028"/>
            <a:ext cx="3598902" cy="458489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5B594-4D5F-46BC-8F7A-788AA3B46058}" type="datetime1">
              <a:rPr lang="cs-CZ" smtClean="0"/>
              <a:t>04.05.2025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fld id="{E5DA22FA-421E-4FA0-BBDE-AE379348C7F1}" type="slidenum">
              <a:rPr lang="cs-CZ" smtClean="0"/>
              <a:pPr>
                <a:buFont typeface="Arial" charset="0"/>
                <a:buNone/>
              </a:pPr>
              <a:t>‹#›</a:t>
            </a:fld>
            <a:endParaRPr lang="cs-CZ" dirty="0"/>
          </a:p>
        </p:txBody>
      </p:sp>
      <p:sp>
        <p:nvSpPr>
          <p:cNvPr id="10" name="Nadpis 9">
            <a:extLst>
              <a:ext uri="{FF2B5EF4-FFF2-40B4-BE49-F238E27FC236}">
                <a16:creationId xmlns:a16="http://schemas.microsoft.com/office/drawing/2014/main" id="{48C3D6D1-FB82-4DBD-895E-044A3319E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8949422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319">
          <p15:clr>
            <a:srgbClr val="FBAE40"/>
          </p15:clr>
        </p15:guide>
        <p15:guide id="2" pos="6682">
          <p15:clr>
            <a:srgbClr val="FBAE40"/>
          </p15:clr>
        </p15:guide>
        <p15:guide id="3" pos="7045">
          <p15:clr>
            <a:srgbClr val="FBAE40"/>
          </p15:clr>
        </p15:guide>
        <p15:guide id="4" orient="horz" pos="2188">
          <p15:clr>
            <a:srgbClr val="FBAE40"/>
          </p15:clr>
        </p15:guide>
        <p15:guide id="5" orient="horz" pos="2710">
          <p15:clr>
            <a:srgbClr val="FBAE40"/>
          </p15:clr>
        </p15:guide>
        <p15:guide id="6" orient="horz" pos="2755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4FAE8-F97B-4497-8F16-77AFA80F88B0}" type="datetime1">
              <a:rPr lang="cs-CZ" smtClean="0"/>
              <a:t>04.05.2025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fld id="{E5DA22FA-421E-4FA0-BBDE-AE379348C7F1}" type="slidenum">
              <a:rPr lang="cs-CZ" smtClean="0"/>
              <a:pPr>
                <a:buFont typeface="Arial" charset="0"/>
                <a:buNone/>
              </a:pPr>
              <a:t>‹#›</a:t>
            </a:fld>
            <a:endParaRPr lang="cs-CZ" dirty="0"/>
          </a:p>
        </p:txBody>
      </p:sp>
      <p:sp>
        <p:nvSpPr>
          <p:cNvPr id="7" name="Zástupný symbol obrázku 6">
            <a:extLst>
              <a:ext uri="{FF2B5EF4-FFF2-40B4-BE49-F238E27FC236}">
                <a16:creationId xmlns:a16="http://schemas.microsoft.com/office/drawing/2014/main" id="{A4195BD7-0890-45CE-B522-E314CB6D264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83671" y="1914820"/>
            <a:ext cx="7718398" cy="4783549"/>
          </a:xfrm>
        </p:spPr>
        <p:txBody>
          <a:bodyPr/>
          <a:lstStyle/>
          <a:p>
            <a:r>
              <a:rPr lang="cs-CZ"/>
              <a:t>Kliknutím na ikonu přidáte obrázek.</a:t>
            </a:r>
          </a:p>
        </p:txBody>
      </p:sp>
    </p:spTree>
    <p:extLst>
      <p:ext uri="{BB962C8B-B14F-4D97-AF65-F5344CB8AC3E}">
        <p14:creationId xmlns:p14="http://schemas.microsoft.com/office/powerpoint/2010/main" val="20606506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459">
          <p15:clr>
            <a:srgbClr val="FBAE40"/>
          </p15:clr>
        </p15:guide>
        <p15:guide id="2" orient="horz" pos="4819">
          <p15:clr>
            <a:srgbClr val="FBAE40"/>
          </p15:clr>
        </p15:guide>
        <p15:guide id="3" orient="horz" pos="5023">
          <p15:clr>
            <a:srgbClr val="FBAE40"/>
          </p15:clr>
        </p15:guide>
        <p15:guide id="4" orient="horz" pos="7654">
          <p15:clr>
            <a:srgbClr val="FBAE40"/>
          </p15:clr>
        </p15:guide>
        <p15:guide id="5" orient="horz" pos="2188">
          <p15:clr>
            <a:srgbClr val="FBAE40"/>
          </p15:clr>
        </p15:guide>
        <p15:guide id="6" pos="5026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dva obrázky s po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CA19C-90BD-43F0-96A1-2BD32DFCC4AE}" type="datetime1">
              <a:rPr lang="cs-CZ" smtClean="0"/>
              <a:t>04.05.2025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fld id="{E5DA22FA-421E-4FA0-BBDE-AE379348C7F1}" type="slidenum">
              <a:rPr lang="cs-CZ" smtClean="0"/>
              <a:pPr>
                <a:buFont typeface="Arial" charset="0"/>
                <a:buNone/>
              </a:pPr>
              <a:t>‹#›</a:t>
            </a:fld>
            <a:endParaRPr lang="cs-CZ" dirty="0"/>
          </a:p>
        </p:txBody>
      </p:sp>
      <p:sp>
        <p:nvSpPr>
          <p:cNvPr id="7" name="Zástupný symbol obrázku 6">
            <a:extLst>
              <a:ext uri="{FF2B5EF4-FFF2-40B4-BE49-F238E27FC236}">
                <a16:creationId xmlns:a16="http://schemas.microsoft.com/office/drawing/2014/main" id="{A4195BD7-0890-45CE-B522-E314CB6D264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83671" y="1914820"/>
            <a:ext cx="2319696" cy="2300132"/>
          </a:xfrm>
        </p:spPr>
        <p:txBody>
          <a:bodyPr/>
          <a:lstStyle/>
          <a:p>
            <a:r>
              <a:rPr lang="cs-CZ"/>
              <a:t>Kliknutím na ikonu přidáte obrázek.</a:t>
            </a:r>
          </a:p>
        </p:txBody>
      </p:sp>
      <p:sp>
        <p:nvSpPr>
          <p:cNvPr id="8" name="Zástupný symbol obrázku 6">
            <a:extLst>
              <a:ext uri="{FF2B5EF4-FFF2-40B4-BE49-F238E27FC236}">
                <a16:creationId xmlns:a16="http://schemas.microsoft.com/office/drawing/2014/main" id="{AA9536F5-5E7B-4B77-BD13-9B7A48ACE5D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84406" y="4395860"/>
            <a:ext cx="2309025" cy="2300132"/>
          </a:xfrm>
        </p:spPr>
        <p:txBody>
          <a:bodyPr/>
          <a:lstStyle/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2" name="Zástupný text 11">
            <a:extLst>
              <a:ext uri="{FF2B5EF4-FFF2-40B4-BE49-F238E27FC236}">
                <a16:creationId xmlns:a16="http://schemas.microsoft.com/office/drawing/2014/main" id="{D6A5D400-4F98-47C2-972B-CABAD2E2373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497987" y="1914820"/>
            <a:ext cx="5004083" cy="2299884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/>
            </a:lvl1pPr>
            <a:lvl2pPr marL="94694">
              <a:spcBef>
                <a:spcPts val="0"/>
              </a:spcBef>
              <a:defRPr/>
            </a:lvl2pPr>
            <a:lvl3pPr marL="189389">
              <a:spcBef>
                <a:spcPts val="0"/>
              </a:spcBef>
              <a:defRPr/>
            </a:lvl3pPr>
            <a:lvl4pPr marL="284083">
              <a:spcBef>
                <a:spcPts val="0"/>
              </a:spcBef>
              <a:defRPr/>
            </a:lvl4pPr>
            <a:lvl5pPr marL="378778">
              <a:spcBef>
                <a:spcPts val="0"/>
              </a:spcBef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3" name="Zástupný text 11">
            <a:extLst>
              <a:ext uri="{FF2B5EF4-FFF2-40B4-BE49-F238E27FC236}">
                <a16:creationId xmlns:a16="http://schemas.microsoft.com/office/drawing/2014/main" id="{512AADCF-F27A-47D4-9C63-0574881FE64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497987" y="4395852"/>
            <a:ext cx="5004083" cy="2299884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/>
            </a:lvl1pPr>
            <a:lvl2pPr marL="94694">
              <a:spcBef>
                <a:spcPts val="0"/>
              </a:spcBef>
              <a:defRPr/>
            </a:lvl2pPr>
            <a:lvl3pPr marL="189389">
              <a:spcBef>
                <a:spcPts val="0"/>
              </a:spcBef>
              <a:defRPr/>
            </a:lvl3pPr>
            <a:lvl4pPr marL="284083">
              <a:spcBef>
                <a:spcPts val="0"/>
              </a:spcBef>
              <a:defRPr/>
            </a:lvl4pPr>
            <a:lvl5pPr marL="378778">
              <a:spcBef>
                <a:spcPts val="0"/>
              </a:spcBef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55279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459">
          <p15:clr>
            <a:srgbClr val="FBAE40"/>
          </p15:clr>
        </p15:guide>
        <p15:guide id="2" orient="horz" pos="4819">
          <p15:clr>
            <a:srgbClr val="FBAE40"/>
          </p15:clr>
        </p15:guide>
        <p15:guide id="3" orient="horz" pos="5023">
          <p15:clr>
            <a:srgbClr val="FBAE40"/>
          </p15:clr>
        </p15:guide>
        <p15:guide id="4" orient="horz" pos="7654">
          <p15:clr>
            <a:srgbClr val="FBAE40"/>
          </p15:clr>
        </p15:guide>
        <p15:guide id="5" orient="horz" pos="2188">
          <p15:clr>
            <a:srgbClr val="FBAE40"/>
          </p15:clr>
        </p15:guide>
        <p15:guide id="6" pos="502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rázky s po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B2A5C-307F-48B4-9672-1F0FFAB75272}" type="datetime1">
              <a:rPr lang="cs-CZ" smtClean="0"/>
              <a:t>04.05.2025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fld id="{E5DA22FA-421E-4FA0-BBDE-AE379348C7F1}" type="slidenum">
              <a:rPr lang="cs-CZ" smtClean="0"/>
              <a:pPr>
                <a:buFont typeface="Arial" charset="0"/>
                <a:buNone/>
              </a:pPr>
              <a:t>‹#›</a:t>
            </a:fld>
            <a:endParaRPr lang="cs-CZ" dirty="0"/>
          </a:p>
        </p:txBody>
      </p:sp>
      <p:sp>
        <p:nvSpPr>
          <p:cNvPr id="7" name="Zástupný symbol obrázku 6">
            <a:extLst>
              <a:ext uri="{FF2B5EF4-FFF2-40B4-BE49-F238E27FC236}">
                <a16:creationId xmlns:a16="http://schemas.microsoft.com/office/drawing/2014/main" id="{A4195BD7-0890-45CE-B522-E314CB6D264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83671" y="1478122"/>
            <a:ext cx="2319696" cy="2300132"/>
          </a:xfrm>
        </p:spPr>
        <p:txBody>
          <a:bodyPr/>
          <a:lstStyle/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8" name="Zástupný symbol obrázku 6">
            <a:extLst>
              <a:ext uri="{FF2B5EF4-FFF2-40B4-BE49-F238E27FC236}">
                <a16:creationId xmlns:a16="http://schemas.microsoft.com/office/drawing/2014/main" id="{AA9536F5-5E7B-4B77-BD13-9B7A48ACE5D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84406" y="3959162"/>
            <a:ext cx="2309025" cy="2300132"/>
          </a:xfrm>
        </p:spPr>
        <p:txBody>
          <a:bodyPr/>
          <a:lstStyle/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2" name="Zástupný text 11">
            <a:extLst>
              <a:ext uri="{FF2B5EF4-FFF2-40B4-BE49-F238E27FC236}">
                <a16:creationId xmlns:a16="http://schemas.microsoft.com/office/drawing/2014/main" id="{D6A5D400-4F98-47C2-972B-CABAD2E2373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497987" y="1478122"/>
            <a:ext cx="5004083" cy="2299884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/>
            </a:lvl1pPr>
            <a:lvl2pPr marL="94694">
              <a:spcBef>
                <a:spcPts val="0"/>
              </a:spcBef>
              <a:defRPr/>
            </a:lvl2pPr>
            <a:lvl3pPr marL="189389">
              <a:spcBef>
                <a:spcPts val="0"/>
              </a:spcBef>
              <a:defRPr/>
            </a:lvl3pPr>
            <a:lvl4pPr marL="284083">
              <a:spcBef>
                <a:spcPts val="0"/>
              </a:spcBef>
              <a:defRPr/>
            </a:lvl4pPr>
            <a:lvl5pPr marL="378778">
              <a:spcBef>
                <a:spcPts val="0"/>
              </a:spcBef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3" name="Zástupný text 11">
            <a:extLst>
              <a:ext uri="{FF2B5EF4-FFF2-40B4-BE49-F238E27FC236}">
                <a16:creationId xmlns:a16="http://schemas.microsoft.com/office/drawing/2014/main" id="{512AADCF-F27A-47D4-9C63-0574881FE64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497987" y="3959155"/>
            <a:ext cx="5004083" cy="2299884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/>
            </a:lvl1pPr>
            <a:lvl2pPr marL="94694">
              <a:spcBef>
                <a:spcPts val="0"/>
              </a:spcBef>
              <a:defRPr/>
            </a:lvl2pPr>
            <a:lvl3pPr marL="189389">
              <a:spcBef>
                <a:spcPts val="0"/>
              </a:spcBef>
              <a:defRPr/>
            </a:lvl3pPr>
            <a:lvl4pPr marL="284083">
              <a:spcBef>
                <a:spcPts val="0"/>
              </a:spcBef>
              <a:defRPr/>
            </a:lvl4pPr>
            <a:lvl5pPr marL="378778">
              <a:spcBef>
                <a:spcPts val="0"/>
              </a:spcBef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34627711-752B-4F4A-A559-5A244C919FC7}"/>
              </a:ext>
            </a:extLst>
          </p:cNvPr>
          <p:cNvSpPr/>
          <p:nvPr userDrawn="1"/>
        </p:nvSpPr>
        <p:spPr>
          <a:xfrm>
            <a:off x="498068" y="947068"/>
            <a:ext cx="101233" cy="4124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98060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459">
          <p15:clr>
            <a:srgbClr val="FBAE40"/>
          </p15:clr>
        </p15:guide>
        <p15:guide id="2" orient="horz" pos="4524">
          <p15:clr>
            <a:srgbClr val="FBAE40"/>
          </p15:clr>
        </p15:guide>
        <p15:guide id="3" orient="horz" pos="7155">
          <p15:clr>
            <a:srgbClr val="FBAE40"/>
          </p15:clr>
        </p15:guide>
        <p15:guide id="5" orient="horz" pos="4320">
          <p15:clr>
            <a:srgbClr val="FBAE40"/>
          </p15:clr>
        </p15:guide>
        <p15:guide id="6" pos="5026">
          <p15:clr>
            <a:srgbClr val="FBAE40"/>
          </p15:clr>
        </p15:guide>
        <p15:guide id="7" orient="horz" pos="1689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8E26D-C0DF-4594-A139-DF2864810BA6}" type="datetime1">
              <a:rPr lang="cs-CZ" smtClean="0"/>
              <a:t>04.05.2025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fld id="{E5DA22FA-421E-4FA0-BBDE-AE379348C7F1}" type="slidenum">
              <a:rPr lang="cs-CZ" smtClean="0"/>
              <a:pPr>
                <a:buFont typeface="Arial" charset="0"/>
                <a:buNone/>
              </a:pPr>
              <a:t>‹#›</a:t>
            </a:fld>
            <a:endParaRPr lang="cs-CZ" dirty="0"/>
          </a:p>
        </p:txBody>
      </p:sp>
      <p:sp>
        <p:nvSpPr>
          <p:cNvPr id="8" name="Nadpis 7">
            <a:extLst>
              <a:ext uri="{FF2B5EF4-FFF2-40B4-BE49-F238E27FC236}">
                <a16:creationId xmlns:a16="http://schemas.microsoft.com/office/drawing/2014/main" id="{1951D3CE-EA90-46CF-97BB-1813DC6CC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671" y="565345"/>
            <a:ext cx="3614215" cy="117094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text 9">
            <a:extLst>
              <a:ext uri="{FF2B5EF4-FFF2-40B4-BE49-F238E27FC236}">
                <a16:creationId xmlns:a16="http://schemas.microsoft.com/office/drawing/2014/main" id="{1D95A4CB-B7C1-4287-B3C9-B76FC2314F4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83671" y="1914820"/>
            <a:ext cx="3614215" cy="46444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2" name="Zástupný symbol obrázku 11">
            <a:extLst>
              <a:ext uri="{FF2B5EF4-FFF2-40B4-BE49-F238E27FC236}">
                <a16:creationId xmlns:a16="http://schemas.microsoft.com/office/drawing/2014/main" id="{5C6EC824-1314-4A28-B54C-302E5743F0D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903167" y="565345"/>
            <a:ext cx="3946196" cy="5993876"/>
          </a:xfrm>
        </p:spPr>
        <p:txBody>
          <a:bodyPr/>
          <a:lstStyle/>
          <a:p>
            <a:r>
              <a:rPr lang="cs-CZ"/>
              <a:t>Kliknutím na ikonu přidáte obrázek.</a:t>
            </a:r>
          </a:p>
        </p:txBody>
      </p:sp>
    </p:spTree>
    <p:extLst>
      <p:ext uri="{BB962C8B-B14F-4D97-AF65-F5344CB8AC3E}">
        <p14:creationId xmlns:p14="http://schemas.microsoft.com/office/powerpoint/2010/main" val="260445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319">
          <p15:clr>
            <a:srgbClr val="FBAE40"/>
          </p15:clr>
        </p15:guide>
        <p15:guide id="2" pos="6682">
          <p15:clr>
            <a:srgbClr val="FBAE40"/>
          </p15:clr>
        </p15:guide>
        <p15:guide id="3" pos="7045">
          <p15:clr>
            <a:srgbClr val="FBAE40"/>
          </p15:clr>
        </p15:guide>
        <p15:guide id="4" pos="12715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5C2A-08AB-4B29-B3BB-F117D0F2D775}" type="datetime1">
              <a:rPr lang="cs-CZ" smtClean="0"/>
              <a:t>04.05.2025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fld id="{E5DA22FA-421E-4FA0-BBDE-AE379348C7F1}" type="slidenum">
              <a:rPr lang="cs-CZ" smtClean="0"/>
              <a:pPr>
                <a:buFont typeface="Arial" charset="0"/>
                <a:buNone/>
              </a:pPr>
              <a:t>‹#›</a:t>
            </a:fld>
            <a:endParaRPr lang="cs-CZ" dirty="0"/>
          </a:p>
        </p:txBody>
      </p:sp>
      <p:sp>
        <p:nvSpPr>
          <p:cNvPr id="8" name="Nadpis 7">
            <a:extLst>
              <a:ext uri="{FF2B5EF4-FFF2-40B4-BE49-F238E27FC236}">
                <a16:creationId xmlns:a16="http://schemas.microsoft.com/office/drawing/2014/main" id="{D2996BAB-F318-4542-8C55-F497D5090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671" y="565345"/>
            <a:ext cx="3614215" cy="117094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38DB0493-DC13-44F2-A3D8-2226DF88B84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903167" y="565345"/>
            <a:ext cx="3946196" cy="59938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2" name="Zástupný text 11">
            <a:extLst>
              <a:ext uri="{FF2B5EF4-FFF2-40B4-BE49-F238E27FC236}">
                <a16:creationId xmlns:a16="http://schemas.microsoft.com/office/drawing/2014/main" id="{A3AD5018-6B65-465B-94AA-259D9E90623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83671" y="1914820"/>
            <a:ext cx="3614215" cy="46444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106569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319">
          <p15:clr>
            <a:srgbClr val="FBAE40"/>
          </p15:clr>
        </p15:guide>
        <p15:guide id="2" pos="6682">
          <p15:clr>
            <a:srgbClr val="FBAE40"/>
          </p15:clr>
        </p15:guide>
        <p15:guide id="3" pos="7045">
          <p15:clr>
            <a:srgbClr val="FBAE40"/>
          </p15:clr>
        </p15:guide>
        <p15:guide id="4" pos="1273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20" Type="http://schemas.openxmlformats.org/officeDocument/2006/relationships/image" Target="../media/image4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5FCACF1D-E33D-4347-BCE6-CF0FE55D284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5"/>
            </p:custDataLst>
            <p:extLst>
              <p:ext uri="{D42A27DB-BD31-4B8C-83A1-F6EECF244321}">
                <p14:modId xmlns:p14="http://schemas.microsoft.com/office/powerpoint/2010/main" val="297126834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6" imgW="347" imgH="348" progId="TCLayout.ActiveDocument.1">
                  <p:embed/>
                </p:oleObj>
              </mc:Choice>
              <mc:Fallback>
                <p:oleObj name="think-cell Slide" r:id="rId16" imgW="347" imgH="348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5FCACF1D-E33D-4347-BCE6-CF0FE55D284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Pruh boční PNG 150 dpi">
            <a:extLst>
              <a:ext uri="{FF2B5EF4-FFF2-40B4-BE49-F238E27FC236}">
                <a16:creationId xmlns:a16="http://schemas.microsoft.com/office/drawing/2014/main" id="{2A2BFC34-0348-4800-86ED-7EBCA71CB016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98644" y="383448"/>
            <a:ext cx="1390564" cy="7177814"/>
          </a:xfrm>
          <a:prstGeom prst="rect">
            <a:avLst/>
          </a:prstGeom>
        </p:spPr>
      </p:pic>
      <p:cxnSp>
        <p:nvCxnSpPr>
          <p:cNvPr id="14" name="Svislá linka bílá u paginace">
            <a:extLst>
              <a:ext uri="{FF2B5EF4-FFF2-40B4-BE49-F238E27FC236}">
                <a16:creationId xmlns:a16="http://schemas.microsoft.com/office/drawing/2014/main" id="{38FC4587-B0A5-4950-B02B-779E95E405B7}"/>
              </a:ext>
            </a:extLst>
          </p:cNvPr>
          <p:cNvCxnSpPr/>
          <p:nvPr userDrawn="1"/>
        </p:nvCxnSpPr>
        <p:spPr>
          <a:xfrm>
            <a:off x="10361416" y="6376467"/>
            <a:ext cx="0" cy="480269"/>
          </a:xfrm>
          <a:prstGeom prst="line">
            <a:avLst/>
          </a:prstGeom>
          <a:ln w="25400">
            <a:solidFill>
              <a:srgbClr val="0054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vislá linka u nadpisu">
            <a:extLst>
              <a:ext uri="{FF2B5EF4-FFF2-40B4-BE49-F238E27FC236}">
                <a16:creationId xmlns:a16="http://schemas.microsoft.com/office/drawing/2014/main" id="{C49F2B45-138B-42B0-BF52-D105E193C92A}"/>
              </a:ext>
            </a:extLst>
          </p:cNvPr>
          <p:cNvCxnSpPr>
            <a:cxnSpLocks/>
          </p:cNvCxnSpPr>
          <p:nvPr userDrawn="1"/>
        </p:nvCxnSpPr>
        <p:spPr>
          <a:xfrm>
            <a:off x="552398" y="925605"/>
            <a:ext cx="0" cy="44506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3671" y="565345"/>
            <a:ext cx="7718397" cy="117094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3672" y="1914820"/>
            <a:ext cx="7718398" cy="508109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3671" y="7293468"/>
            <a:ext cx="1104797" cy="26779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5CE48-11A2-4AB1-8B42-8FAF697BE6BD}" type="datetime1">
              <a:rPr lang="cs-CZ" smtClean="0"/>
              <a:t>04.05.2025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88469" y="7293468"/>
            <a:ext cx="6613601" cy="26779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62046" y="6376467"/>
            <a:ext cx="821949" cy="48026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3156" b="1">
                <a:solidFill>
                  <a:srgbClr val="0054A4"/>
                </a:solidFill>
              </a:defRPr>
            </a:lvl1pPr>
          </a:lstStyle>
          <a:p>
            <a:fld id="{E5DA22FA-421E-4FA0-BBDE-AE379348C7F1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8" name="L okraj X 4,94 cm vod. -28,9" hidden="1">
            <a:extLst>
              <a:ext uri="{FF2B5EF4-FFF2-40B4-BE49-F238E27FC236}">
                <a16:creationId xmlns:a16="http://schemas.microsoft.com/office/drawing/2014/main" id="{A3689D13-E1A7-41A6-B731-E5340353CEB6}"/>
              </a:ext>
            </a:extLst>
          </p:cNvPr>
          <p:cNvCxnSpPr/>
          <p:nvPr userDrawn="1"/>
        </p:nvCxnSpPr>
        <p:spPr>
          <a:xfrm>
            <a:off x="779671" y="0"/>
            <a:ext cx="0" cy="756126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Nadpis úč. Y 6,33 cm" hidden="1">
            <a:extLst>
              <a:ext uri="{FF2B5EF4-FFF2-40B4-BE49-F238E27FC236}">
                <a16:creationId xmlns:a16="http://schemas.microsoft.com/office/drawing/2014/main" id="{B14CCCB8-2EDB-449B-A7EC-14BF0575746B}"/>
              </a:ext>
            </a:extLst>
          </p:cNvPr>
          <p:cNvCxnSpPr/>
          <p:nvPr userDrawn="1"/>
        </p:nvCxnSpPr>
        <p:spPr>
          <a:xfrm>
            <a:off x="0" y="1256241"/>
            <a:ext cx="1069022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Text úč. Y 11,79 cm" hidden="1">
            <a:extLst>
              <a:ext uri="{FF2B5EF4-FFF2-40B4-BE49-F238E27FC236}">
                <a16:creationId xmlns:a16="http://schemas.microsoft.com/office/drawing/2014/main" id="{2514243B-5626-4936-9144-86BA14537F01}"/>
              </a:ext>
            </a:extLst>
          </p:cNvPr>
          <p:cNvCxnSpPr/>
          <p:nvPr userDrawn="1"/>
        </p:nvCxnSpPr>
        <p:spPr>
          <a:xfrm>
            <a:off x="0" y="2339824"/>
            <a:ext cx="1069022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aginace úč. Y 34,23 cm" hidden="1">
            <a:extLst>
              <a:ext uri="{FF2B5EF4-FFF2-40B4-BE49-F238E27FC236}">
                <a16:creationId xmlns:a16="http://schemas.microsoft.com/office/drawing/2014/main" id="{DA01E952-750C-479E-B5E9-6791C6A62CA8}"/>
              </a:ext>
            </a:extLst>
          </p:cNvPr>
          <p:cNvCxnSpPr/>
          <p:nvPr userDrawn="1"/>
        </p:nvCxnSpPr>
        <p:spPr>
          <a:xfrm>
            <a:off x="0" y="6793229"/>
            <a:ext cx="1069022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aginace zprava X 64,38 cm" hidden="1">
            <a:extLst>
              <a:ext uri="{FF2B5EF4-FFF2-40B4-BE49-F238E27FC236}">
                <a16:creationId xmlns:a16="http://schemas.microsoft.com/office/drawing/2014/main" id="{A7B98C56-F7E2-4B6C-B9C2-105C58736980}"/>
              </a:ext>
            </a:extLst>
          </p:cNvPr>
          <p:cNvCxnSpPr/>
          <p:nvPr userDrawn="1"/>
        </p:nvCxnSpPr>
        <p:spPr>
          <a:xfrm>
            <a:off x="10160975" y="0"/>
            <a:ext cx="0" cy="756126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H okraj úč. Y 9,66 cm vod. -9,4" hidden="1">
            <a:extLst>
              <a:ext uri="{FF2B5EF4-FFF2-40B4-BE49-F238E27FC236}">
                <a16:creationId xmlns:a16="http://schemas.microsoft.com/office/drawing/2014/main" id="{F4E29373-2041-4AFF-ADFD-5F5723B58F9A}"/>
              </a:ext>
            </a:extLst>
          </p:cNvPr>
          <p:cNvCxnSpPr/>
          <p:nvPr userDrawn="1"/>
        </p:nvCxnSpPr>
        <p:spPr>
          <a:xfrm>
            <a:off x="0" y="1917108"/>
            <a:ext cx="1069022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D okraj Y 35,61 cm vod. +17,4" hidden="1">
            <a:extLst>
              <a:ext uri="{FF2B5EF4-FFF2-40B4-BE49-F238E27FC236}">
                <a16:creationId xmlns:a16="http://schemas.microsoft.com/office/drawing/2014/main" id="{BC90BCE1-A1C9-4935-8841-D07351AF44F2}"/>
              </a:ext>
            </a:extLst>
          </p:cNvPr>
          <p:cNvCxnSpPr/>
          <p:nvPr userDrawn="1"/>
        </p:nvCxnSpPr>
        <p:spPr>
          <a:xfrm>
            <a:off x="0" y="7245714"/>
            <a:ext cx="1069022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L okraj 2 X 2,78 cm vod. -31,1" hidden="1">
            <a:extLst>
              <a:ext uri="{FF2B5EF4-FFF2-40B4-BE49-F238E27FC236}">
                <a16:creationId xmlns:a16="http://schemas.microsoft.com/office/drawing/2014/main" id="{BF4F1D93-AD8F-4A3C-8A7C-06D9F8C32FDA}"/>
              </a:ext>
            </a:extLst>
          </p:cNvPr>
          <p:cNvCxnSpPr/>
          <p:nvPr userDrawn="1"/>
        </p:nvCxnSpPr>
        <p:spPr>
          <a:xfrm>
            <a:off x="438762" y="0"/>
            <a:ext cx="0" cy="756126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Logo ÚJV bílé">
            <a:extLst>
              <a:ext uri="{FF2B5EF4-FFF2-40B4-BE49-F238E27FC236}">
                <a16:creationId xmlns:a16="http://schemas.microsoft.com/office/drawing/2014/main" id="{3500723A-8995-481D-83F2-B6E7947FDE76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rcRect/>
          <a:stretch/>
        </p:blipFill>
        <p:spPr>
          <a:xfrm>
            <a:off x="9563428" y="269787"/>
            <a:ext cx="866394" cy="1089433"/>
          </a:xfrm>
          <a:prstGeom prst="rect">
            <a:avLst/>
          </a:prstGeom>
        </p:spPr>
      </p:pic>
      <p:sp>
        <p:nvSpPr>
          <p:cNvPr id="13" name="TextovéPole 12">
            <a:extLst>
              <a:ext uri="{FF2B5EF4-FFF2-40B4-BE49-F238E27FC236}">
                <a16:creationId xmlns:a16="http://schemas.microsoft.com/office/drawing/2014/main" id="{8CB0F432-20B3-5EF9-5A10-EED2359B6131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9771063" y="63500"/>
            <a:ext cx="884237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cs-CZ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Interní / Internal</a:t>
            </a:r>
          </a:p>
        </p:txBody>
      </p:sp>
    </p:spTree>
    <p:extLst>
      <p:ext uri="{BB962C8B-B14F-4D97-AF65-F5344CB8AC3E}">
        <p14:creationId xmlns:p14="http://schemas.microsoft.com/office/powerpoint/2010/main" val="1311151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  <p:sldLayoutId id="2147483899" r:id="rId12"/>
    <p:sldLayoutId id="2147483902" r:id="rId13"/>
  </p:sldLayoutIdLst>
  <p:hf hdr="0" ftr="0" dt="0"/>
  <p:txStyles>
    <p:titleStyle>
      <a:lvl1pPr algn="l" defTabSz="801746" rtl="0" eaLnBrk="1" latinLnBrk="0" hangingPunct="1">
        <a:lnSpc>
          <a:spcPct val="100000"/>
        </a:lnSpc>
        <a:spcBef>
          <a:spcPct val="0"/>
        </a:spcBef>
        <a:buNone/>
        <a:defRPr sz="2630" kern="1200" cap="all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4694" indent="-94694" algn="l" defTabSz="801746" rtl="0" eaLnBrk="1" latinLnBrk="0" hangingPunct="1">
        <a:lnSpc>
          <a:spcPct val="100000"/>
        </a:lnSpc>
        <a:spcBef>
          <a:spcPts val="526"/>
        </a:spcBef>
        <a:buClr>
          <a:schemeClr val="accent2"/>
        </a:buClr>
        <a:buFont typeface="Wingdings" panose="05000000000000000000" pitchFamily="2" charset="2"/>
        <a:buChar char="§"/>
        <a:defRPr sz="1052" kern="1200">
          <a:solidFill>
            <a:schemeClr val="tx2"/>
          </a:solidFill>
          <a:latin typeface="+mn-lt"/>
          <a:ea typeface="+mn-ea"/>
          <a:cs typeface="+mn-cs"/>
        </a:defRPr>
      </a:lvl1pPr>
      <a:lvl2pPr marL="189389" indent="-94694" algn="l" defTabSz="801746" rtl="0" eaLnBrk="1" latinLnBrk="0" hangingPunct="1">
        <a:lnSpc>
          <a:spcPct val="100000"/>
        </a:lnSpc>
        <a:spcBef>
          <a:spcPts val="526"/>
        </a:spcBef>
        <a:buClr>
          <a:schemeClr val="accent2"/>
        </a:buClr>
        <a:buFont typeface="Wingdings" panose="05000000000000000000" pitchFamily="2" charset="2"/>
        <a:buChar char="§"/>
        <a:defRPr sz="1052" kern="1200">
          <a:solidFill>
            <a:schemeClr val="tx2"/>
          </a:solidFill>
          <a:latin typeface="+mn-lt"/>
          <a:ea typeface="+mn-ea"/>
          <a:cs typeface="+mn-cs"/>
        </a:defRPr>
      </a:lvl2pPr>
      <a:lvl3pPr marL="284083" indent="-94694" algn="l" defTabSz="801746" rtl="0" eaLnBrk="1" latinLnBrk="0" hangingPunct="1">
        <a:lnSpc>
          <a:spcPct val="100000"/>
        </a:lnSpc>
        <a:spcBef>
          <a:spcPts val="526"/>
        </a:spcBef>
        <a:buClr>
          <a:schemeClr val="accent2"/>
        </a:buClr>
        <a:buFont typeface="Wingdings" panose="05000000000000000000" pitchFamily="2" charset="2"/>
        <a:buChar char="§"/>
        <a:defRPr sz="1052" kern="1200">
          <a:solidFill>
            <a:schemeClr val="tx2"/>
          </a:solidFill>
          <a:latin typeface="+mn-lt"/>
          <a:ea typeface="+mn-ea"/>
          <a:cs typeface="+mn-cs"/>
        </a:defRPr>
      </a:lvl3pPr>
      <a:lvl4pPr marL="378778" indent="-94694" algn="l" defTabSz="801746" rtl="0" eaLnBrk="1" latinLnBrk="0" hangingPunct="1">
        <a:lnSpc>
          <a:spcPct val="100000"/>
        </a:lnSpc>
        <a:spcBef>
          <a:spcPts val="526"/>
        </a:spcBef>
        <a:buClr>
          <a:schemeClr val="accent2"/>
        </a:buClr>
        <a:buFont typeface="Wingdings" panose="05000000000000000000" pitchFamily="2" charset="2"/>
        <a:buChar char="§"/>
        <a:defRPr sz="1052" kern="1200">
          <a:solidFill>
            <a:schemeClr val="tx2"/>
          </a:solidFill>
          <a:latin typeface="+mn-lt"/>
          <a:ea typeface="+mn-ea"/>
          <a:cs typeface="+mn-cs"/>
        </a:defRPr>
      </a:lvl4pPr>
      <a:lvl5pPr marL="473472" indent="-94694" algn="l" defTabSz="801746" rtl="0" eaLnBrk="1" latinLnBrk="0" hangingPunct="1">
        <a:lnSpc>
          <a:spcPct val="100000"/>
        </a:lnSpc>
        <a:spcBef>
          <a:spcPts val="526"/>
        </a:spcBef>
        <a:buClr>
          <a:schemeClr val="accent2"/>
        </a:buClr>
        <a:buFont typeface="Wingdings" panose="05000000000000000000" pitchFamily="2" charset="2"/>
        <a:buChar char="§"/>
        <a:defRPr sz="1052" kern="1200">
          <a:solidFill>
            <a:schemeClr val="tx2"/>
          </a:solidFill>
          <a:latin typeface="+mn-lt"/>
          <a:ea typeface="+mn-ea"/>
          <a:cs typeface="+mn-cs"/>
        </a:defRPr>
      </a:lvl5pPr>
      <a:lvl6pPr marL="2204801" indent="-200436" algn="l" defTabSz="801746" rtl="0" eaLnBrk="1" latinLnBrk="0" hangingPunct="1">
        <a:lnSpc>
          <a:spcPct val="90000"/>
        </a:lnSpc>
        <a:spcBef>
          <a:spcPts val="438"/>
        </a:spcBef>
        <a:buFont typeface="Arial" panose="020B0604020202020204" pitchFamily="34" charset="0"/>
        <a:buChar char="•"/>
        <a:defRPr sz="1052" kern="1200">
          <a:solidFill>
            <a:schemeClr val="tx1"/>
          </a:solidFill>
          <a:latin typeface="+mn-lt"/>
          <a:ea typeface="+mn-ea"/>
          <a:cs typeface="+mn-cs"/>
        </a:defRPr>
      </a:lvl6pPr>
      <a:lvl7pPr marL="2605674" indent="-200436" algn="l" defTabSz="801746" rtl="0" eaLnBrk="1" latinLnBrk="0" hangingPunct="1">
        <a:lnSpc>
          <a:spcPct val="90000"/>
        </a:lnSpc>
        <a:spcBef>
          <a:spcPts val="438"/>
        </a:spcBef>
        <a:buFont typeface="Arial" panose="020B0604020202020204" pitchFamily="34" charset="0"/>
        <a:buChar char="•"/>
        <a:defRPr sz="1052" kern="1200">
          <a:solidFill>
            <a:schemeClr val="tx1"/>
          </a:solidFill>
          <a:latin typeface="+mn-lt"/>
          <a:ea typeface="+mn-ea"/>
          <a:cs typeface="+mn-cs"/>
        </a:defRPr>
      </a:lvl7pPr>
      <a:lvl8pPr marL="3006547" indent="-200436" algn="l" defTabSz="801746" rtl="0" eaLnBrk="1" latinLnBrk="0" hangingPunct="1">
        <a:lnSpc>
          <a:spcPct val="90000"/>
        </a:lnSpc>
        <a:spcBef>
          <a:spcPts val="438"/>
        </a:spcBef>
        <a:buFont typeface="Arial" panose="020B0604020202020204" pitchFamily="34" charset="0"/>
        <a:buChar char="•"/>
        <a:defRPr sz="1052" kern="1200">
          <a:solidFill>
            <a:schemeClr val="tx1"/>
          </a:solidFill>
          <a:latin typeface="+mn-lt"/>
          <a:ea typeface="+mn-ea"/>
          <a:cs typeface="+mn-cs"/>
        </a:defRPr>
      </a:lvl8pPr>
      <a:lvl9pPr marL="3407420" indent="-200436" algn="l" defTabSz="801746" rtl="0" eaLnBrk="1" latinLnBrk="0" hangingPunct="1">
        <a:lnSpc>
          <a:spcPct val="90000"/>
        </a:lnSpc>
        <a:spcBef>
          <a:spcPts val="438"/>
        </a:spcBef>
        <a:buFont typeface="Arial" panose="020B0604020202020204" pitchFamily="34" charset="0"/>
        <a:buChar char="•"/>
        <a:defRPr sz="10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1746" rtl="0" eaLnBrk="1" latinLnBrk="0" hangingPunct="1">
        <a:defRPr sz="1052" kern="1200">
          <a:solidFill>
            <a:schemeClr val="tx1"/>
          </a:solidFill>
          <a:latin typeface="+mn-lt"/>
          <a:ea typeface="+mn-ea"/>
          <a:cs typeface="+mn-cs"/>
        </a:defRPr>
      </a:lvl1pPr>
      <a:lvl2pPr marL="400873" algn="l" defTabSz="801746" rtl="0" eaLnBrk="1" latinLnBrk="0" hangingPunct="1">
        <a:defRPr sz="1052" kern="1200">
          <a:solidFill>
            <a:schemeClr val="tx1"/>
          </a:solidFill>
          <a:latin typeface="+mn-lt"/>
          <a:ea typeface="+mn-ea"/>
          <a:cs typeface="+mn-cs"/>
        </a:defRPr>
      </a:lvl2pPr>
      <a:lvl3pPr marL="801746" algn="l" defTabSz="801746" rtl="0" eaLnBrk="1" latinLnBrk="0" hangingPunct="1">
        <a:defRPr sz="1052" kern="1200">
          <a:solidFill>
            <a:schemeClr val="tx1"/>
          </a:solidFill>
          <a:latin typeface="+mn-lt"/>
          <a:ea typeface="+mn-ea"/>
          <a:cs typeface="+mn-cs"/>
        </a:defRPr>
      </a:lvl3pPr>
      <a:lvl4pPr marL="1202619" algn="l" defTabSz="801746" rtl="0" eaLnBrk="1" latinLnBrk="0" hangingPunct="1">
        <a:defRPr sz="1052" kern="1200">
          <a:solidFill>
            <a:schemeClr val="tx1"/>
          </a:solidFill>
          <a:latin typeface="+mn-lt"/>
          <a:ea typeface="+mn-ea"/>
          <a:cs typeface="+mn-cs"/>
        </a:defRPr>
      </a:lvl4pPr>
      <a:lvl5pPr marL="1603492" algn="l" defTabSz="801746" rtl="0" eaLnBrk="1" latinLnBrk="0" hangingPunct="1">
        <a:defRPr sz="1052" kern="1200">
          <a:solidFill>
            <a:schemeClr val="tx1"/>
          </a:solidFill>
          <a:latin typeface="+mn-lt"/>
          <a:ea typeface="+mn-ea"/>
          <a:cs typeface="+mn-cs"/>
        </a:defRPr>
      </a:lvl5pPr>
      <a:lvl6pPr marL="2004365" algn="l" defTabSz="801746" rtl="0" eaLnBrk="1" latinLnBrk="0" hangingPunct="1">
        <a:defRPr sz="1052" kern="1200">
          <a:solidFill>
            <a:schemeClr val="tx1"/>
          </a:solidFill>
          <a:latin typeface="+mn-lt"/>
          <a:ea typeface="+mn-ea"/>
          <a:cs typeface="+mn-cs"/>
        </a:defRPr>
      </a:lvl6pPr>
      <a:lvl7pPr marL="2405238" algn="l" defTabSz="801746" rtl="0" eaLnBrk="1" latinLnBrk="0" hangingPunct="1">
        <a:defRPr sz="1052" kern="1200">
          <a:solidFill>
            <a:schemeClr val="tx1"/>
          </a:solidFill>
          <a:latin typeface="+mn-lt"/>
          <a:ea typeface="+mn-ea"/>
          <a:cs typeface="+mn-cs"/>
        </a:defRPr>
      </a:lvl7pPr>
      <a:lvl8pPr marL="2806111" algn="l" defTabSz="801746" rtl="0" eaLnBrk="1" latinLnBrk="0" hangingPunct="1">
        <a:defRPr sz="1052" kern="1200">
          <a:solidFill>
            <a:schemeClr val="tx1"/>
          </a:solidFill>
          <a:latin typeface="+mn-lt"/>
          <a:ea typeface="+mn-ea"/>
          <a:cs typeface="+mn-cs"/>
        </a:defRPr>
      </a:lvl8pPr>
      <a:lvl9pPr marL="3206984" algn="l" defTabSz="801746" rtl="0" eaLnBrk="1" latinLnBrk="0" hangingPunct="1">
        <a:defRPr sz="10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12216">
          <p15:clr>
            <a:srgbClr val="F26B43"/>
          </p15:clr>
        </p15:guide>
        <p15:guide id="3" pos="1126">
          <p15:clr>
            <a:srgbClr val="F26B43"/>
          </p15:clr>
        </p15:guide>
        <p15:guide id="4" orient="horz" pos="646">
          <p15:clr>
            <a:srgbClr val="F26B43"/>
          </p15:clr>
        </p15:guide>
        <p15:guide id="5" orient="horz" pos="1984">
          <p15:clr>
            <a:srgbClr val="F26B43"/>
          </p15:clr>
        </p15:guide>
        <p15:guide id="7" orient="horz" pos="2188">
          <p15:clr>
            <a:srgbClr val="F26B43"/>
          </p15:clr>
        </p15:guide>
        <p15:guide id="12" orient="horz" pos="799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7.bin"/><Relationship Id="rId4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7.bin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7.bin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7.bin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7.bin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8.bin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C271DC00-BF59-4B95-9D5C-3BD94C8C0CA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3691726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7" imgH="348" progId="TCLayout.ActiveDocument.1">
                  <p:embed/>
                </p:oleObj>
              </mc:Choice>
              <mc:Fallback>
                <p:oleObj name="think-cell Slide" r:id="rId3" imgW="347" imgH="348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:a16="http://schemas.microsoft.com/office/drawing/2014/main" id="{C271DC00-BF59-4B95-9D5C-3BD94C8C0CA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Rectangle 23"/>
          <p:cNvSpPr>
            <a:spLocks noGrp="1"/>
          </p:cNvSpPr>
          <p:nvPr>
            <p:ph type="subTitle" idx="1"/>
          </p:nvPr>
        </p:nvSpPr>
        <p:spPr>
          <a:xfrm>
            <a:off x="4192984" y="3996655"/>
            <a:ext cx="5760641" cy="1496096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b="1" dirty="0"/>
              <a:t>Podnikatelský plán ÚJV Řež, a. s.</a:t>
            </a:r>
          </a:p>
          <a:p>
            <a:pPr eaLnBrk="1" hangingPunct="1"/>
            <a:r>
              <a:rPr lang="cs-CZ" altLang="cs-CZ" sz="2800" b="1" dirty="0"/>
              <a:t>na roky 2025-2030 </a:t>
            </a:r>
            <a:endParaRPr lang="cs-CZ" altLang="cs-CZ" sz="2800" b="1" dirty="0">
              <a:solidFill>
                <a:schemeClr val="bg2"/>
              </a:solidFill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8A40DE4-5207-6D55-4A91-1D1AF1F7D0AB}"/>
              </a:ext>
            </a:extLst>
          </p:cNvPr>
          <p:cNvSpPr txBox="1"/>
          <p:nvPr/>
        </p:nvSpPr>
        <p:spPr>
          <a:xfrm>
            <a:off x="8009409" y="1980431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buNone/>
            </a:pPr>
            <a:r>
              <a:rPr lang="cs-CZ" sz="1400" b="1" dirty="0"/>
              <a:t>Příloha č. 4</a:t>
            </a:r>
            <a:endParaRPr lang="cs-CZ" sz="1400" b="1" dirty="0"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>
            <a:extLst>
              <a:ext uri="{FF2B5EF4-FFF2-40B4-BE49-F238E27FC236}">
                <a16:creationId xmlns:a16="http://schemas.microsoft.com/office/drawing/2014/main" id="{51D69637-CDAF-45C0-926E-F43D274D1625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43230074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234" imgH="234" progId="TCLayout.ActiveDocument.1">
                  <p:embed/>
                </p:oleObj>
              </mc:Choice>
              <mc:Fallback>
                <p:oleObj name="think-cell Slide" r:id="rId5" imgW="234" imgH="234" progId="TCLayout.ActiveDocument.1">
                  <p:embed/>
                  <p:pic>
                    <p:nvPicPr>
                      <p:cNvPr id="13" name="Objekt 12" hidden="1">
                        <a:extLst>
                          <a:ext uri="{FF2B5EF4-FFF2-40B4-BE49-F238E27FC236}">
                            <a16:creationId xmlns:a16="http://schemas.microsoft.com/office/drawing/2014/main" id="{51D69637-CDAF-45C0-926E-F43D274D162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bdélník 7" hidden="1">
            <a:extLst>
              <a:ext uri="{FF2B5EF4-FFF2-40B4-BE49-F238E27FC236}">
                <a16:creationId xmlns:a16="http://schemas.microsoft.com/office/drawing/2014/main" id="{2373B7F0-37CE-4E37-B3FF-59488B0EE421}"/>
              </a:ext>
            </a:extLst>
          </p:cNvPr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33594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>
              <a:buNone/>
            </a:pPr>
            <a:endParaRPr kumimoji="0" lang="cs-CZ" sz="1400" b="1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664592" y="704901"/>
            <a:ext cx="8496946" cy="792163"/>
          </a:xfrm>
        </p:spPr>
        <p:txBody>
          <a:bodyPr vert="horz">
            <a:normAutofit/>
          </a:bodyPr>
          <a:lstStyle/>
          <a:p>
            <a:r>
              <a:rPr lang="cs-CZ" altLang="cs-CZ" sz="2400" dirty="0"/>
              <a:t>Plán EBITDA divize Radiofarmaka</a:t>
            </a:r>
            <a:endParaRPr lang="cs-CZ" altLang="cs-CZ" sz="2400" dirty="0">
              <a:solidFill>
                <a:srgbClr val="42BAD2"/>
              </a:solidFill>
            </a:endParaRPr>
          </a:p>
        </p:txBody>
      </p:sp>
      <p:sp>
        <p:nvSpPr>
          <p:cNvPr id="6147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None/>
            </a:pPr>
            <a:fld id="{B0E2D4D7-F74C-4ABF-B3E4-CCB1CE83EBBF}" type="slidenum">
              <a:rPr lang="cs-CZ" altLang="cs-CZ" smtClean="0"/>
              <a:pPr>
                <a:buNone/>
              </a:pPr>
              <a:t>9</a:t>
            </a:fld>
            <a:endParaRPr lang="cs-CZ" altLang="cs-CZ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448568" y="2124447"/>
            <a:ext cx="77048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1600" dirty="0"/>
              <a:t>Ukazatel EBITDA (mil. Kč)</a:t>
            </a:r>
            <a:endParaRPr lang="en-US" sz="1600" dirty="0"/>
          </a:p>
        </p:txBody>
      </p:sp>
      <p:sp>
        <p:nvSpPr>
          <p:cNvPr id="35" name="Obdélník 34">
            <a:extLst>
              <a:ext uri="{FF2B5EF4-FFF2-40B4-BE49-F238E27FC236}">
                <a16:creationId xmlns:a16="http://schemas.microsoft.com/office/drawing/2014/main" id="{CCCEA11B-7F39-4481-8541-33FEC6A57F95}"/>
              </a:ext>
            </a:extLst>
          </p:cNvPr>
          <p:cNvSpPr/>
          <p:nvPr/>
        </p:nvSpPr>
        <p:spPr bwMode="auto">
          <a:xfrm>
            <a:off x="9449568" y="0"/>
            <a:ext cx="1240657" cy="305171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8380" tIns="29190" rIns="58380" bIns="2919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1025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Pct val="50000"/>
              <a:buNone/>
              <a:tabLst/>
            </a:pPr>
            <a:r>
              <a:rPr kumimoji="0" lang="cs-CZ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rial" charset="0"/>
              </a:rPr>
              <a:t>BACKUP</a:t>
            </a: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F25523C7-E76E-51B3-50A7-2A9A27348E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756963"/>
              </p:ext>
            </p:extLst>
          </p:nvPr>
        </p:nvGraphicFramePr>
        <p:xfrm>
          <a:off x="160536" y="2786462"/>
          <a:ext cx="9073003" cy="2377681"/>
        </p:xfrm>
        <a:graphic>
          <a:graphicData uri="http://schemas.openxmlformats.org/drawingml/2006/table">
            <a:tbl>
              <a:tblPr/>
              <a:tblGrid>
                <a:gridCol w="2641993">
                  <a:extLst>
                    <a:ext uri="{9D8B030D-6E8A-4147-A177-3AD203B41FA5}">
                      <a16:colId xmlns:a16="http://schemas.microsoft.com/office/drawing/2014/main" val="2689871750"/>
                    </a:ext>
                  </a:extLst>
                </a:gridCol>
                <a:gridCol w="643101">
                  <a:extLst>
                    <a:ext uri="{9D8B030D-6E8A-4147-A177-3AD203B41FA5}">
                      <a16:colId xmlns:a16="http://schemas.microsoft.com/office/drawing/2014/main" val="2787285757"/>
                    </a:ext>
                  </a:extLst>
                </a:gridCol>
                <a:gridCol w="707029">
                  <a:extLst>
                    <a:ext uri="{9D8B030D-6E8A-4147-A177-3AD203B41FA5}">
                      <a16:colId xmlns:a16="http://schemas.microsoft.com/office/drawing/2014/main" val="1902471594"/>
                    </a:ext>
                  </a:extLst>
                </a:gridCol>
                <a:gridCol w="579173">
                  <a:extLst>
                    <a:ext uri="{9D8B030D-6E8A-4147-A177-3AD203B41FA5}">
                      <a16:colId xmlns:a16="http://schemas.microsoft.com/office/drawing/2014/main" val="882819940"/>
                    </a:ext>
                  </a:extLst>
                </a:gridCol>
                <a:gridCol w="643101">
                  <a:extLst>
                    <a:ext uri="{9D8B030D-6E8A-4147-A177-3AD203B41FA5}">
                      <a16:colId xmlns:a16="http://schemas.microsoft.com/office/drawing/2014/main" val="243823216"/>
                    </a:ext>
                  </a:extLst>
                </a:gridCol>
                <a:gridCol w="643101">
                  <a:extLst>
                    <a:ext uri="{9D8B030D-6E8A-4147-A177-3AD203B41FA5}">
                      <a16:colId xmlns:a16="http://schemas.microsoft.com/office/drawing/2014/main" val="3162859719"/>
                    </a:ext>
                  </a:extLst>
                </a:gridCol>
                <a:gridCol w="643101">
                  <a:extLst>
                    <a:ext uri="{9D8B030D-6E8A-4147-A177-3AD203B41FA5}">
                      <a16:colId xmlns:a16="http://schemas.microsoft.com/office/drawing/2014/main" val="3397673322"/>
                    </a:ext>
                  </a:extLst>
                </a:gridCol>
                <a:gridCol w="643101">
                  <a:extLst>
                    <a:ext uri="{9D8B030D-6E8A-4147-A177-3AD203B41FA5}">
                      <a16:colId xmlns:a16="http://schemas.microsoft.com/office/drawing/2014/main" val="2124166862"/>
                    </a:ext>
                  </a:extLst>
                </a:gridCol>
                <a:gridCol w="643101">
                  <a:extLst>
                    <a:ext uri="{9D8B030D-6E8A-4147-A177-3AD203B41FA5}">
                      <a16:colId xmlns:a16="http://schemas.microsoft.com/office/drawing/2014/main" val="3895046235"/>
                    </a:ext>
                  </a:extLst>
                </a:gridCol>
                <a:gridCol w="643101">
                  <a:extLst>
                    <a:ext uri="{9D8B030D-6E8A-4147-A177-3AD203B41FA5}">
                      <a16:colId xmlns:a16="http://schemas.microsoft.com/office/drawing/2014/main" val="1807911052"/>
                    </a:ext>
                  </a:extLst>
                </a:gridCol>
                <a:gridCol w="643101">
                  <a:extLst>
                    <a:ext uri="{9D8B030D-6E8A-4147-A177-3AD203B41FA5}">
                      <a16:colId xmlns:a16="http://schemas.microsoft.com/office/drawing/2014/main" val="3948303651"/>
                    </a:ext>
                  </a:extLst>
                </a:gridCol>
              </a:tblGrid>
              <a:tr h="115496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29 -  Radiofarmaka (mil Kč)</a:t>
                      </a:r>
                    </a:p>
                    <a:p>
                      <a:pPr algn="l" fontAlgn="ctr"/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 2025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 2026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 2027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 2028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 2029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 2030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116570"/>
                  </a:ext>
                </a:extLst>
              </a:tr>
              <a:tr h="61135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Skutečnost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1483763"/>
                  </a:ext>
                </a:extLst>
              </a:tr>
              <a:tr h="611358"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lang="cs-CZ" sz="1200" b="1" i="1" spc="-5" dirty="0">
                          <a:latin typeface="Calibri"/>
                          <a:cs typeface="Calibri"/>
                        </a:rPr>
                        <a:t>Plán</a:t>
                      </a:r>
                      <a:r>
                        <a:rPr lang="cs-CZ" sz="1200" b="1" i="1" dirty="0">
                          <a:latin typeface="Calibri"/>
                          <a:cs typeface="Calibri"/>
                        </a:rPr>
                        <a:t> 2025-30</a:t>
                      </a:r>
                      <a:endParaRPr lang="cs-CZ" sz="1200" b="1" dirty="0">
                        <a:latin typeface="Calibri"/>
                        <a:cs typeface="Calibri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8901570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142271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>
            <a:extLst>
              <a:ext uri="{FF2B5EF4-FFF2-40B4-BE49-F238E27FC236}">
                <a16:creationId xmlns:a16="http://schemas.microsoft.com/office/drawing/2014/main" id="{51D69637-CDAF-45C0-926E-F43D274D1625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4252544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234" imgH="234" progId="TCLayout.ActiveDocument.1">
                  <p:embed/>
                </p:oleObj>
              </mc:Choice>
              <mc:Fallback>
                <p:oleObj name="think-cell Slide" r:id="rId5" imgW="234" imgH="234" progId="TCLayout.ActiveDocument.1">
                  <p:embed/>
                  <p:pic>
                    <p:nvPicPr>
                      <p:cNvPr id="13" name="Objekt 12" hidden="1">
                        <a:extLst>
                          <a:ext uri="{FF2B5EF4-FFF2-40B4-BE49-F238E27FC236}">
                            <a16:creationId xmlns:a16="http://schemas.microsoft.com/office/drawing/2014/main" id="{51D69637-CDAF-45C0-926E-F43D274D162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bdélník 7" hidden="1">
            <a:extLst>
              <a:ext uri="{FF2B5EF4-FFF2-40B4-BE49-F238E27FC236}">
                <a16:creationId xmlns:a16="http://schemas.microsoft.com/office/drawing/2014/main" id="{2373B7F0-37CE-4E37-B3FF-59488B0EE421}"/>
              </a:ext>
            </a:extLst>
          </p:cNvPr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33594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>
              <a:buNone/>
            </a:pPr>
            <a:endParaRPr kumimoji="0" lang="cs-CZ" sz="1400" b="1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664592" y="727416"/>
            <a:ext cx="9230106" cy="792163"/>
          </a:xfrm>
        </p:spPr>
        <p:txBody>
          <a:bodyPr vert="horz">
            <a:normAutofit/>
          </a:bodyPr>
          <a:lstStyle/>
          <a:p>
            <a:r>
              <a:rPr lang="cs-CZ" altLang="cs-CZ" sz="2400" dirty="0"/>
              <a:t>Plán EBITDA úseky celkem</a:t>
            </a:r>
            <a:endParaRPr lang="cs-CZ" altLang="cs-CZ" sz="2200" dirty="0">
              <a:solidFill>
                <a:srgbClr val="42BAD2"/>
              </a:solidFill>
            </a:endParaRPr>
          </a:p>
        </p:txBody>
      </p:sp>
      <p:sp>
        <p:nvSpPr>
          <p:cNvPr id="6147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None/>
            </a:pPr>
            <a:fld id="{B0E2D4D7-F74C-4ABF-B3E4-CCB1CE83EBBF}" type="slidenum">
              <a:rPr lang="cs-CZ" altLang="cs-CZ" smtClean="0"/>
              <a:pPr>
                <a:buNone/>
              </a:pPr>
              <a:t>10</a:t>
            </a:fld>
            <a:endParaRPr lang="cs-CZ" altLang="cs-CZ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376560" y="2181538"/>
            <a:ext cx="77048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1600" dirty="0"/>
              <a:t>Ukazatel EBITDA (mil. Kč)</a:t>
            </a:r>
            <a:endParaRPr lang="en-US" sz="1600" dirty="0"/>
          </a:p>
        </p:txBody>
      </p:sp>
      <p:sp>
        <p:nvSpPr>
          <p:cNvPr id="35" name="Obdélník 34">
            <a:extLst>
              <a:ext uri="{FF2B5EF4-FFF2-40B4-BE49-F238E27FC236}">
                <a16:creationId xmlns:a16="http://schemas.microsoft.com/office/drawing/2014/main" id="{CCCEA11B-7F39-4481-8541-33FEC6A57F95}"/>
              </a:ext>
            </a:extLst>
          </p:cNvPr>
          <p:cNvSpPr/>
          <p:nvPr/>
        </p:nvSpPr>
        <p:spPr bwMode="auto">
          <a:xfrm>
            <a:off x="9449568" y="0"/>
            <a:ext cx="1240657" cy="305171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8380" tIns="29190" rIns="58380" bIns="2919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1025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Pct val="50000"/>
              <a:buNone/>
              <a:tabLst/>
            </a:pPr>
            <a:r>
              <a:rPr kumimoji="0" lang="cs-CZ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rial" charset="0"/>
              </a:rPr>
              <a:t>BACKUP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EF758531-CDB2-7DEA-278D-BD561D0FE3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052744"/>
              </p:ext>
            </p:extLst>
          </p:nvPr>
        </p:nvGraphicFramePr>
        <p:xfrm>
          <a:off x="232544" y="3182051"/>
          <a:ext cx="9073003" cy="2377681"/>
        </p:xfrm>
        <a:graphic>
          <a:graphicData uri="http://schemas.openxmlformats.org/drawingml/2006/table">
            <a:tbl>
              <a:tblPr/>
              <a:tblGrid>
                <a:gridCol w="2641993">
                  <a:extLst>
                    <a:ext uri="{9D8B030D-6E8A-4147-A177-3AD203B41FA5}">
                      <a16:colId xmlns:a16="http://schemas.microsoft.com/office/drawing/2014/main" val="2689871750"/>
                    </a:ext>
                  </a:extLst>
                </a:gridCol>
                <a:gridCol w="598367">
                  <a:extLst>
                    <a:ext uri="{9D8B030D-6E8A-4147-A177-3AD203B41FA5}">
                      <a16:colId xmlns:a16="http://schemas.microsoft.com/office/drawing/2014/main" val="2787285757"/>
                    </a:ext>
                  </a:extLst>
                </a:gridCol>
                <a:gridCol w="751763">
                  <a:extLst>
                    <a:ext uri="{9D8B030D-6E8A-4147-A177-3AD203B41FA5}">
                      <a16:colId xmlns:a16="http://schemas.microsoft.com/office/drawing/2014/main" val="1902471594"/>
                    </a:ext>
                  </a:extLst>
                </a:gridCol>
                <a:gridCol w="579173">
                  <a:extLst>
                    <a:ext uri="{9D8B030D-6E8A-4147-A177-3AD203B41FA5}">
                      <a16:colId xmlns:a16="http://schemas.microsoft.com/office/drawing/2014/main" val="882819940"/>
                    </a:ext>
                  </a:extLst>
                </a:gridCol>
                <a:gridCol w="643101">
                  <a:extLst>
                    <a:ext uri="{9D8B030D-6E8A-4147-A177-3AD203B41FA5}">
                      <a16:colId xmlns:a16="http://schemas.microsoft.com/office/drawing/2014/main" val="243823216"/>
                    </a:ext>
                  </a:extLst>
                </a:gridCol>
                <a:gridCol w="643101">
                  <a:extLst>
                    <a:ext uri="{9D8B030D-6E8A-4147-A177-3AD203B41FA5}">
                      <a16:colId xmlns:a16="http://schemas.microsoft.com/office/drawing/2014/main" val="3162859719"/>
                    </a:ext>
                  </a:extLst>
                </a:gridCol>
                <a:gridCol w="643101">
                  <a:extLst>
                    <a:ext uri="{9D8B030D-6E8A-4147-A177-3AD203B41FA5}">
                      <a16:colId xmlns:a16="http://schemas.microsoft.com/office/drawing/2014/main" val="3397673322"/>
                    </a:ext>
                  </a:extLst>
                </a:gridCol>
                <a:gridCol w="643101">
                  <a:extLst>
                    <a:ext uri="{9D8B030D-6E8A-4147-A177-3AD203B41FA5}">
                      <a16:colId xmlns:a16="http://schemas.microsoft.com/office/drawing/2014/main" val="2124166862"/>
                    </a:ext>
                  </a:extLst>
                </a:gridCol>
                <a:gridCol w="643101">
                  <a:extLst>
                    <a:ext uri="{9D8B030D-6E8A-4147-A177-3AD203B41FA5}">
                      <a16:colId xmlns:a16="http://schemas.microsoft.com/office/drawing/2014/main" val="3895046235"/>
                    </a:ext>
                  </a:extLst>
                </a:gridCol>
                <a:gridCol w="643101">
                  <a:extLst>
                    <a:ext uri="{9D8B030D-6E8A-4147-A177-3AD203B41FA5}">
                      <a16:colId xmlns:a16="http://schemas.microsoft.com/office/drawing/2014/main" val="1807911052"/>
                    </a:ext>
                  </a:extLst>
                </a:gridCol>
                <a:gridCol w="643101">
                  <a:extLst>
                    <a:ext uri="{9D8B030D-6E8A-4147-A177-3AD203B41FA5}">
                      <a16:colId xmlns:a16="http://schemas.microsoft.com/office/drawing/2014/main" val="3948303651"/>
                    </a:ext>
                  </a:extLst>
                </a:gridCol>
              </a:tblGrid>
              <a:tr h="11549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1xxx - Úseky celkem (mil Kč)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 2025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 2026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 2027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 2028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 2029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 2030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116570"/>
                  </a:ext>
                </a:extLst>
              </a:tr>
              <a:tr h="61135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Skutečnost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1483763"/>
                  </a:ext>
                </a:extLst>
              </a:tr>
              <a:tr h="611358"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lang="cs-CZ" sz="1200" b="1" i="1" spc="-5" dirty="0">
                          <a:latin typeface="Calibri"/>
                          <a:cs typeface="Calibri"/>
                        </a:rPr>
                        <a:t>Plán</a:t>
                      </a:r>
                      <a:r>
                        <a:rPr lang="cs-CZ" sz="1200" b="1" i="1" dirty="0">
                          <a:latin typeface="Calibri"/>
                          <a:cs typeface="Calibri"/>
                        </a:rPr>
                        <a:t> 2025-30</a:t>
                      </a:r>
                      <a:endParaRPr lang="cs-CZ" sz="1200" b="1" dirty="0">
                        <a:latin typeface="Calibri"/>
                        <a:cs typeface="Calibri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8901570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726074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4AAF4B3B-7F31-E4FC-DF3D-7FB90DD86069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760379177"/>
              </p:ext>
            </p:extLst>
          </p:nvPr>
        </p:nvGraphicFramePr>
        <p:xfrm>
          <a:off x="1587" y="1916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47" imgH="348" progId="TCLayout.ActiveDocument.1">
                  <p:embed/>
                </p:oleObj>
              </mc:Choice>
              <mc:Fallback>
                <p:oleObj name="think-cell Slide" r:id="rId4" imgW="347" imgH="348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4AAF4B3B-7F31-E4FC-DF3D-7FB90DD8606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7" y="1916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0742" y="926314"/>
            <a:ext cx="7088224" cy="420631"/>
          </a:xfrm>
          <a:prstGeom prst="rect">
            <a:avLst/>
          </a:prstGeom>
        </p:spPr>
        <p:txBody>
          <a:bodyPr vert="horz" wrap="square" lIns="0" tIns="15870" rIns="0" bIns="0" rtlCol="0" anchor="ctr">
            <a:spAutoFit/>
          </a:bodyPr>
          <a:lstStyle/>
          <a:p>
            <a:pPr marL="12696">
              <a:spcBef>
                <a:spcPts val="125"/>
              </a:spcBef>
            </a:pPr>
            <a:r>
              <a:rPr lang="cs-CZ" spc="15" dirty="0"/>
              <a:t>Podnikatelský plán </a:t>
            </a:r>
            <a:r>
              <a:rPr spc="10" dirty="0"/>
              <a:t>202</a:t>
            </a:r>
            <a:r>
              <a:rPr lang="cs-CZ" spc="10" dirty="0"/>
              <a:t>5</a:t>
            </a:r>
            <a:r>
              <a:rPr spc="10" dirty="0"/>
              <a:t>-</a:t>
            </a:r>
            <a:r>
              <a:rPr lang="cs-CZ" spc="10" dirty="0"/>
              <a:t>2030</a:t>
            </a:r>
            <a:endParaRPr spc="10"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xfrm>
            <a:off x="9922877" y="6390726"/>
            <a:ext cx="299720" cy="4737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3150" b="1" i="0" kern="1200">
                <a:solidFill>
                  <a:srgbClr val="0053A3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089">
              <a:lnSpc>
                <a:spcPts val="3584"/>
              </a:lnSpc>
              <a:buNone/>
            </a:pPr>
            <a:fld id="{81D60167-4931-47E6-BA6A-407CBD079E47}" type="slidenum">
              <a:rPr lang="cs-CZ" smtClean="0"/>
              <a:pPr marL="38089">
                <a:lnSpc>
                  <a:spcPts val="3584"/>
                </a:lnSpc>
                <a:buNone/>
              </a:pPr>
              <a:t>1</a:t>
            </a:fld>
            <a:endParaRPr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9C60A47E-539E-1C8C-4C22-D81D5726EAF3}"/>
              </a:ext>
            </a:extLst>
          </p:cNvPr>
          <p:cNvSpPr txBox="1">
            <a:spLocks/>
          </p:cNvSpPr>
          <p:nvPr/>
        </p:nvSpPr>
        <p:spPr>
          <a:xfrm>
            <a:off x="698292" y="2171269"/>
            <a:ext cx="7799485" cy="160936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94694" indent="-94694" algn="l" defTabSz="801746" rtl="0" eaLnBrk="1" latinLnBrk="0" hangingPunct="1">
              <a:lnSpc>
                <a:spcPct val="100000"/>
              </a:lnSpc>
              <a:spcBef>
                <a:spcPts val="526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052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189389" indent="-94694" algn="l" defTabSz="801746" rtl="0" eaLnBrk="1" latinLnBrk="0" hangingPunct="1">
              <a:lnSpc>
                <a:spcPct val="100000"/>
              </a:lnSpc>
              <a:spcBef>
                <a:spcPts val="526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052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284083" indent="-94694" algn="l" defTabSz="801746" rtl="0" eaLnBrk="1" latinLnBrk="0" hangingPunct="1">
              <a:lnSpc>
                <a:spcPct val="100000"/>
              </a:lnSpc>
              <a:spcBef>
                <a:spcPts val="526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052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378778" indent="-94694" algn="l" defTabSz="801746" rtl="0" eaLnBrk="1" latinLnBrk="0" hangingPunct="1">
              <a:lnSpc>
                <a:spcPct val="100000"/>
              </a:lnSpc>
              <a:spcBef>
                <a:spcPts val="526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052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473472" indent="-94694" algn="l" defTabSz="801746" rtl="0" eaLnBrk="1" latinLnBrk="0" hangingPunct="1">
              <a:lnSpc>
                <a:spcPct val="100000"/>
              </a:lnSpc>
              <a:spcBef>
                <a:spcPts val="526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052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04801" indent="-200436" algn="l" defTabSz="801746" rtl="0" eaLnBrk="1" latinLnBrk="0" hangingPunct="1">
              <a:lnSpc>
                <a:spcPct val="90000"/>
              </a:lnSpc>
              <a:spcBef>
                <a:spcPts val="438"/>
              </a:spcBef>
              <a:buFont typeface="Arial" panose="020B0604020202020204" pitchFamily="34" charset="0"/>
              <a:buChar char="•"/>
              <a:defRPr sz="10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05674" indent="-200436" algn="l" defTabSz="801746" rtl="0" eaLnBrk="1" latinLnBrk="0" hangingPunct="1">
              <a:lnSpc>
                <a:spcPct val="90000"/>
              </a:lnSpc>
              <a:spcBef>
                <a:spcPts val="438"/>
              </a:spcBef>
              <a:buFont typeface="Arial" panose="020B0604020202020204" pitchFamily="34" charset="0"/>
              <a:buChar char="•"/>
              <a:defRPr sz="10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06547" indent="-200436" algn="l" defTabSz="801746" rtl="0" eaLnBrk="1" latinLnBrk="0" hangingPunct="1">
              <a:lnSpc>
                <a:spcPct val="90000"/>
              </a:lnSpc>
              <a:spcBef>
                <a:spcPts val="438"/>
              </a:spcBef>
              <a:buFont typeface="Arial" panose="020B0604020202020204" pitchFamily="34" charset="0"/>
              <a:buChar char="•"/>
              <a:defRPr sz="10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07420" indent="-200436" algn="l" defTabSz="801746" rtl="0" eaLnBrk="1" latinLnBrk="0" hangingPunct="1">
              <a:lnSpc>
                <a:spcPct val="90000"/>
              </a:lnSpc>
              <a:spcBef>
                <a:spcPts val="438"/>
              </a:spcBef>
              <a:buFont typeface="Arial" panose="020B0604020202020204" pitchFamily="34" charset="0"/>
              <a:buChar char="•"/>
              <a:defRPr sz="10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801505" fontAlgn="auto">
              <a:spcAft>
                <a:spcPts val="0"/>
              </a:spcAft>
              <a:buClr>
                <a:srgbClr val="009AC7"/>
              </a:buClr>
              <a:buSzTx/>
              <a:buNone/>
              <a:defRPr/>
            </a:pPr>
            <a:r>
              <a:rPr lang="cs-CZ" sz="1799" dirty="0">
                <a:solidFill>
                  <a:srgbClr val="646363">
                    <a:lumMod val="75000"/>
                  </a:srgbClr>
                </a:solidFill>
                <a:latin typeface="Arial" panose="020B0604020202020204"/>
              </a:rPr>
              <a:t>Na zasedání představenstva ÚJV Řež, a. s., konaného dne 12. 11. 2024 byl na základě informací o výsledcích 2. kola projednávání podnikatelského plánu s jednotlivými útvary společnosti zpracován finální podnikatelský plán PP2, který byl předložen většinovému akcionáři ČEZ, a. s.   </a:t>
            </a:r>
          </a:p>
          <a:p>
            <a:pPr marL="0" indent="0" defTabSz="801505" fontAlgn="auto">
              <a:spcAft>
                <a:spcPts val="0"/>
              </a:spcAft>
              <a:buClr>
                <a:srgbClr val="009AC7"/>
              </a:buClr>
              <a:buSzTx/>
              <a:buNone/>
              <a:defRPr/>
            </a:pPr>
            <a:endParaRPr lang="cs-CZ" sz="1799" dirty="0">
              <a:solidFill>
                <a:srgbClr val="646363"/>
              </a:solidFill>
              <a:latin typeface="Arial" panose="020B0604020202020204"/>
            </a:endParaRPr>
          </a:p>
          <a:p>
            <a:pPr marL="0" indent="0" defTabSz="801505" fontAlgn="auto">
              <a:spcAft>
                <a:spcPts val="0"/>
              </a:spcAft>
              <a:buClr>
                <a:srgbClr val="009AC7"/>
              </a:buClr>
              <a:buSzTx/>
              <a:buNone/>
              <a:defRPr/>
            </a:pPr>
            <a:endParaRPr lang="cs-CZ" sz="1799" b="1" dirty="0">
              <a:solidFill>
                <a:srgbClr val="646363">
                  <a:lumMod val="75000"/>
                </a:srgbClr>
              </a:solidFill>
              <a:latin typeface="Arial" panose="020B0604020202020204"/>
            </a:endParaRPr>
          </a:p>
          <a:p>
            <a:pPr marL="0" indent="0" defTabSz="801505" fontAlgn="auto">
              <a:spcAft>
                <a:spcPts val="0"/>
              </a:spcAft>
              <a:buClr>
                <a:srgbClr val="009AC7"/>
              </a:buClr>
              <a:buSzTx/>
              <a:buNone/>
              <a:defRPr/>
            </a:pPr>
            <a:endParaRPr lang="cs-CZ" sz="1799" dirty="0">
              <a:solidFill>
                <a:srgbClr val="646363"/>
              </a:solidFill>
              <a:latin typeface="Arial" panose="020B0604020202020204"/>
            </a:endParaRPr>
          </a:p>
          <a:p>
            <a:pPr marL="0" indent="0" defTabSz="801505" fontAlgn="auto">
              <a:spcAft>
                <a:spcPts val="0"/>
              </a:spcAft>
              <a:buClr>
                <a:srgbClr val="009AC7"/>
              </a:buClr>
              <a:buSzTx/>
              <a:buNone/>
              <a:defRPr/>
            </a:pPr>
            <a:endParaRPr lang="cs-CZ" sz="1799" dirty="0">
              <a:solidFill>
                <a:srgbClr val="646363"/>
              </a:solidFill>
              <a:latin typeface="Arial" panose="020B0604020202020204"/>
            </a:endParaRPr>
          </a:p>
          <a:p>
            <a:pPr marL="0" indent="0" defTabSz="801505" fontAlgn="auto">
              <a:spcAft>
                <a:spcPts val="0"/>
              </a:spcAft>
              <a:buClr>
                <a:srgbClr val="009AC7"/>
              </a:buClr>
              <a:buSzTx/>
              <a:buNone/>
              <a:defRPr/>
            </a:pPr>
            <a:endParaRPr lang="cs-CZ" sz="1799" dirty="0">
              <a:solidFill>
                <a:srgbClr val="646363"/>
              </a:solidFill>
              <a:latin typeface="Arial" panose="020B0604020202020204"/>
            </a:endParaRPr>
          </a:p>
          <a:p>
            <a:pPr marL="283998" lvl="2" indent="-94666" defTabSz="801505" fontAlgn="auto">
              <a:spcAft>
                <a:spcPts val="0"/>
              </a:spcAft>
              <a:buClr>
                <a:srgbClr val="009AC7"/>
              </a:buClr>
              <a:buSzTx/>
              <a:defRPr/>
            </a:pPr>
            <a:endParaRPr lang="cs-CZ" sz="1799" dirty="0">
              <a:solidFill>
                <a:srgbClr val="646363"/>
              </a:solidFill>
              <a:latin typeface="Arial" panose="020B0604020202020204"/>
            </a:endParaRPr>
          </a:p>
          <a:p>
            <a:pPr marL="292012" lvl="1" indent="0" defTabSz="801505" fontAlgn="auto">
              <a:spcAft>
                <a:spcPts val="0"/>
              </a:spcAft>
              <a:buClr>
                <a:srgbClr val="009AC7"/>
              </a:buClr>
              <a:buSzTx/>
              <a:buNone/>
              <a:defRPr/>
            </a:pPr>
            <a:endParaRPr lang="cs-CZ" sz="1799" dirty="0">
              <a:solidFill>
                <a:srgbClr val="646363">
                  <a:lumMod val="75000"/>
                </a:srgbClr>
              </a:solidFill>
              <a:latin typeface="Arial" panose="020B060402020202020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>
            <a:extLst>
              <a:ext uri="{FF2B5EF4-FFF2-40B4-BE49-F238E27FC236}">
                <a16:creationId xmlns:a16="http://schemas.microsoft.com/office/drawing/2014/main" id="{E2B4BA91-B036-4A63-9A25-C29F56D334D6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7115134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81" imgH="281" progId="TCLayout.ActiveDocument.1">
                  <p:embed/>
                </p:oleObj>
              </mc:Choice>
              <mc:Fallback>
                <p:oleObj name="think-cell Slide" r:id="rId4" imgW="281" imgH="281" progId="TCLayout.ActiveDocument.1">
                  <p:embed/>
                  <p:pic>
                    <p:nvPicPr>
                      <p:cNvPr id="5" name="Objekt 4" hidden="1">
                        <a:extLst>
                          <a:ext uri="{FF2B5EF4-FFF2-40B4-BE49-F238E27FC236}">
                            <a16:creationId xmlns:a16="http://schemas.microsoft.com/office/drawing/2014/main" id="{E2B4BA91-B036-4A63-9A25-C29F56D334D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bdélník 5" hidden="1">
            <a:extLst>
              <a:ext uri="{FF2B5EF4-FFF2-40B4-BE49-F238E27FC236}">
                <a16:creationId xmlns:a16="http://schemas.microsoft.com/office/drawing/2014/main" id="{B383FC54-2366-485C-BD6A-912A7851DDCE}"/>
              </a:ext>
            </a:extLst>
          </p:cNvPr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58750" cy="33594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>
              <a:buNone/>
            </a:pPr>
            <a:endParaRPr kumimoji="0" lang="cs-CZ" sz="2800" b="1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B38D3D4-B4E8-477C-857D-B98B3CA70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92" y="540271"/>
            <a:ext cx="8496944" cy="1170946"/>
          </a:xfrm>
        </p:spPr>
        <p:txBody>
          <a:bodyPr vert="horz"/>
          <a:lstStyle/>
          <a:p>
            <a:r>
              <a:rPr lang="cs-CZ" sz="2800" spc="15" dirty="0"/>
              <a:t>EBITDA – Vývoj </a:t>
            </a:r>
            <a:r>
              <a:rPr lang="cs-CZ" sz="2800" spc="10" dirty="0"/>
              <a:t>2021-2030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516287E-36E3-4066-A2E5-404E2F949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A7A8A449-AFDA-491C-B206-BFB37600DD15}" type="slidenum">
              <a:rPr lang="cs-CZ" smtClean="0"/>
              <a:pPr>
                <a:buNone/>
                <a:defRPr/>
              </a:pPr>
              <a:t>2</a:t>
            </a:fld>
            <a:endParaRPr lang="cs-CZ" dirty="0"/>
          </a:p>
        </p:txBody>
      </p:sp>
      <p:graphicFrame>
        <p:nvGraphicFramePr>
          <p:cNvPr id="9" name="Tabulka 8">
            <a:extLst>
              <a:ext uri="{FF2B5EF4-FFF2-40B4-BE49-F238E27FC236}">
                <a16:creationId xmlns:a16="http://schemas.microsoft.com/office/drawing/2014/main" id="{33A2BB82-4159-CE87-247F-4A5318F886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699830"/>
              </p:ext>
            </p:extLst>
          </p:nvPr>
        </p:nvGraphicFramePr>
        <p:xfrm>
          <a:off x="352112" y="2700512"/>
          <a:ext cx="8809428" cy="2376263"/>
        </p:xfrm>
        <a:graphic>
          <a:graphicData uri="http://schemas.openxmlformats.org/drawingml/2006/table">
            <a:tbl>
              <a:tblPr/>
              <a:tblGrid>
                <a:gridCol w="1071868">
                  <a:extLst>
                    <a:ext uri="{9D8B030D-6E8A-4147-A177-3AD203B41FA5}">
                      <a16:colId xmlns:a16="http://schemas.microsoft.com/office/drawing/2014/main" val="3082209394"/>
                    </a:ext>
                  </a:extLst>
                </a:gridCol>
                <a:gridCol w="773756">
                  <a:extLst>
                    <a:ext uri="{9D8B030D-6E8A-4147-A177-3AD203B41FA5}">
                      <a16:colId xmlns:a16="http://schemas.microsoft.com/office/drawing/2014/main" val="2130379452"/>
                    </a:ext>
                  </a:extLst>
                </a:gridCol>
                <a:gridCol w="773756">
                  <a:extLst>
                    <a:ext uri="{9D8B030D-6E8A-4147-A177-3AD203B41FA5}">
                      <a16:colId xmlns:a16="http://schemas.microsoft.com/office/drawing/2014/main" val="1610615211"/>
                    </a:ext>
                  </a:extLst>
                </a:gridCol>
                <a:gridCol w="773756">
                  <a:extLst>
                    <a:ext uri="{9D8B030D-6E8A-4147-A177-3AD203B41FA5}">
                      <a16:colId xmlns:a16="http://schemas.microsoft.com/office/drawing/2014/main" val="2909439055"/>
                    </a:ext>
                  </a:extLst>
                </a:gridCol>
                <a:gridCol w="773756">
                  <a:extLst>
                    <a:ext uri="{9D8B030D-6E8A-4147-A177-3AD203B41FA5}">
                      <a16:colId xmlns:a16="http://schemas.microsoft.com/office/drawing/2014/main" val="1437061298"/>
                    </a:ext>
                  </a:extLst>
                </a:gridCol>
                <a:gridCol w="773756">
                  <a:extLst>
                    <a:ext uri="{9D8B030D-6E8A-4147-A177-3AD203B41FA5}">
                      <a16:colId xmlns:a16="http://schemas.microsoft.com/office/drawing/2014/main" val="132764814"/>
                    </a:ext>
                  </a:extLst>
                </a:gridCol>
                <a:gridCol w="773756">
                  <a:extLst>
                    <a:ext uri="{9D8B030D-6E8A-4147-A177-3AD203B41FA5}">
                      <a16:colId xmlns:a16="http://schemas.microsoft.com/office/drawing/2014/main" val="2288750750"/>
                    </a:ext>
                  </a:extLst>
                </a:gridCol>
                <a:gridCol w="773756">
                  <a:extLst>
                    <a:ext uri="{9D8B030D-6E8A-4147-A177-3AD203B41FA5}">
                      <a16:colId xmlns:a16="http://schemas.microsoft.com/office/drawing/2014/main" val="230880410"/>
                    </a:ext>
                  </a:extLst>
                </a:gridCol>
                <a:gridCol w="773756">
                  <a:extLst>
                    <a:ext uri="{9D8B030D-6E8A-4147-A177-3AD203B41FA5}">
                      <a16:colId xmlns:a16="http://schemas.microsoft.com/office/drawing/2014/main" val="1803541262"/>
                    </a:ext>
                  </a:extLst>
                </a:gridCol>
                <a:gridCol w="773756">
                  <a:extLst>
                    <a:ext uri="{9D8B030D-6E8A-4147-A177-3AD203B41FA5}">
                      <a16:colId xmlns:a16="http://schemas.microsoft.com/office/drawing/2014/main" val="2326719447"/>
                    </a:ext>
                  </a:extLst>
                </a:gridCol>
                <a:gridCol w="773756">
                  <a:extLst>
                    <a:ext uri="{9D8B030D-6E8A-4147-A177-3AD203B41FA5}">
                      <a16:colId xmlns:a16="http://schemas.microsoft.com/office/drawing/2014/main" val="690747433"/>
                    </a:ext>
                  </a:extLst>
                </a:gridCol>
              </a:tblGrid>
              <a:tr h="676875">
                <a:tc>
                  <a:txBody>
                    <a:bodyPr/>
                    <a:lstStyle/>
                    <a:p>
                      <a:pPr marL="0" algn="l" defTabSz="801746" rtl="0" eaLnBrk="1" fontAlgn="ctr" latinLnBrk="0" hangingPunct="1"/>
                      <a:r>
                        <a:rPr lang="cs-CZ" sz="13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UJV (mil Kč)</a:t>
                      </a:r>
                    </a:p>
                  </a:txBody>
                  <a:tcPr marL="7346" marR="7346" marT="73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801746" rtl="0" eaLnBrk="1" fontAlgn="ctr" latinLnBrk="0" hangingPunct="1"/>
                      <a:r>
                        <a:rPr lang="cs-CZ" sz="13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2021</a:t>
                      </a:r>
                    </a:p>
                  </a:txBody>
                  <a:tcPr marL="7346" marR="7346" marT="73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801746" rtl="0" eaLnBrk="1" fontAlgn="ctr" latinLnBrk="0" hangingPunct="1"/>
                      <a:r>
                        <a:rPr lang="cs-CZ" sz="13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2022</a:t>
                      </a:r>
                    </a:p>
                  </a:txBody>
                  <a:tcPr marL="7346" marR="7346" marT="73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801746" rtl="0" eaLnBrk="1" fontAlgn="ctr" latinLnBrk="0" hangingPunct="1"/>
                      <a:r>
                        <a:rPr lang="cs-CZ" sz="13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2023</a:t>
                      </a:r>
                    </a:p>
                  </a:txBody>
                  <a:tcPr marL="7346" marR="7346" marT="73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801746" rtl="0" eaLnBrk="1" fontAlgn="ctr" latinLnBrk="0" hangingPunct="1"/>
                      <a:r>
                        <a:rPr lang="cs-CZ" sz="13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2024</a:t>
                      </a:r>
                    </a:p>
                  </a:txBody>
                  <a:tcPr marL="7346" marR="7346" marT="73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801746" rtl="0" eaLnBrk="1" fontAlgn="ctr" latinLnBrk="0" hangingPunct="1"/>
                      <a:r>
                        <a:rPr lang="cs-CZ" sz="13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PP 2025</a:t>
                      </a:r>
                    </a:p>
                  </a:txBody>
                  <a:tcPr marL="7346" marR="7346" marT="73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801746" rtl="0" eaLnBrk="1" fontAlgn="ctr" latinLnBrk="0" hangingPunct="1"/>
                      <a:r>
                        <a:rPr lang="cs-CZ" sz="13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PP 2026</a:t>
                      </a:r>
                    </a:p>
                  </a:txBody>
                  <a:tcPr marL="7346" marR="7346" marT="73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801746" rtl="0" eaLnBrk="1" fontAlgn="ctr" latinLnBrk="0" hangingPunct="1"/>
                      <a:r>
                        <a:rPr lang="cs-CZ" sz="13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PP 2027</a:t>
                      </a:r>
                    </a:p>
                  </a:txBody>
                  <a:tcPr marL="7346" marR="7346" marT="73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801746" rtl="0" eaLnBrk="1" fontAlgn="ctr" latinLnBrk="0" hangingPunct="1"/>
                      <a:r>
                        <a:rPr lang="cs-CZ" sz="13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PP 2028</a:t>
                      </a:r>
                    </a:p>
                  </a:txBody>
                  <a:tcPr marL="7346" marR="7346" marT="73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801746" rtl="0" eaLnBrk="1" fontAlgn="ctr" latinLnBrk="0" hangingPunct="1"/>
                      <a:r>
                        <a:rPr lang="cs-CZ" sz="13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PP 2029</a:t>
                      </a:r>
                    </a:p>
                  </a:txBody>
                  <a:tcPr marL="7346" marR="7346" marT="73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801746" rtl="0" eaLnBrk="1" fontAlgn="ctr" latinLnBrk="0" hangingPunct="1"/>
                      <a:r>
                        <a:rPr lang="cs-CZ" sz="13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PP 2030</a:t>
                      </a:r>
                    </a:p>
                  </a:txBody>
                  <a:tcPr marL="7346" marR="7346" marT="73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3165935"/>
                  </a:ext>
                </a:extLst>
              </a:tr>
              <a:tr h="67687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Skutečnost</a:t>
                      </a:r>
                    </a:p>
                  </a:txBody>
                  <a:tcPr marL="7346" marR="7346" marT="73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192,0</a:t>
                      </a:r>
                    </a:p>
                  </a:txBody>
                  <a:tcPr marL="7346" marR="7346" marT="73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215,7</a:t>
                      </a:r>
                    </a:p>
                  </a:txBody>
                  <a:tcPr marL="7346" marR="7346" marT="73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155,2</a:t>
                      </a:r>
                    </a:p>
                  </a:txBody>
                  <a:tcPr marL="7346" marR="7346" marT="73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175,0</a:t>
                      </a:r>
                    </a:p>
                  </a:txBody>
                  <a:tcPr marL="7346" marR="7346" marT="73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6" marR="7346" marT="73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6" marR="7346" marT="73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6" marR="7346" marT="73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6" marR="7346" marT="73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6" marR="7346" marT="73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46" marR="7346" marT="73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3440276"/>
                  </a:ext>
                </a:extLst>
              </a:tr>
              <a:tr h="102251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Plán 2025-30</a:t>
                      </a:r>
                    </a:p>
                  </a:txBody>
                  <a:tcPr marL="7346" marR="7346" marT="73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46" marR="7346" marT="73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46" marR="7346" marT="73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46" marR="7346" marT="73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46" marR="7346" marT="73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180,2</a:t>
                      </a:r>
                    </a:p>
                  </a:txBody>
                  <a:tcPr marL="7346" marR="7346" marT="73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189,2</a:t>
                      </a:r>
                    </a:p>
                  </a:txBody>
                  <a:tcPr marL="7346" marR="7346" marT="73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195,5</a:t>
                      </a:r>
                    </a:p>
                  </a:txBody>
                  <a:tcPr marL="7346" marR="7346" marT="73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203,3</a:t>
                      </a:r>
                    </a:p>
                  </a:txBody>
                  <a:tcPr marL="7346" marR="7346" marT="73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209,4</a:t>
                      </a:r>
                    </a:p>
                  </a:txBody>
                  <a:tcPr marL="7346" marR="7346" marT="73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211,5</a:t>
                      </a:r>
                    </a:p>
                  </a:txBody>
                  <a:tcPr marL="7346" marR="7346" marT="73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3299363"/>
                  </a:ext>
                </a:extLst>
              </a:tr>
            </a:tbl>
          </a:graphicData>
        </a:graphic>
      </p:graphicFrame>
      <p:sp>
        <p:nvSpPr>
          <p:cNvPr id="7" name="Obdélník 6">
            <a:extLst>
              <a:ext uri="{FF2B5EF4-FFF2-40B4-BE49-F238E27FC236}">
                <a16:creationId xmlns:a16="http://schemas.microsoft.com/office/drawing/2014/main" id="{8C0A94F9-F8A6-4ACC-BA8E-FB75B1B47BEE}"/>
              </a:ext>
            </a:extLst>
          </p:cNvPr>
          <p:cNvSpPr/>
          <p:nvPr/>
        </p:nvSpPr>
        <p:spPr>
          <a:xfrm>
            <a:off x="232543" y="4284687"/>
            <a:ext cx="8928993" cy="50405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9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>
            <a:extLst>
              <a:ext uri="{FF2B5EF4-FFF2-40B4-BE49-F238E27FC236}">
                <a16:creationId xmlns:a16="http://schemas.microsoft.com/office/drawing/2014/main" id="{E2B4BA91-B036-4A63-9A25-C29F56D334D6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1499074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81" imgH="281" progId="TCLayout.ActiveDocument.1">
                  <p:embed/>
                </p:oleObj>
              </mc:Choice>
              <mc:Fallback>
                <p:oleObj name="think-cell Slide" r:id="rId4" imgW="281" imgH="281" progId="TCLayout.ActiveDocument.1">
                  <p:embed/>
                  <p:pic>
                    <p:nvPicPr>
                      <p:cNvPr id="5" name="Objekt 4" hidden="1">
                        <a:extLst>
                          <a:ext uri="{FF2B5EF4-FFF2-40B4-BE49-F238E27FC236}">
                            <a16:creationId xmlns:a16="http://schemas.microsoft.com/office/drawing/2014/main" id="{E2B4BA91-B036-4A63-9A25-C29F56D334D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bdélník 5" hidden="1">
            <a:extLst>
              <a:ext uri="{FF2B5EF4-FFF2-40B4-BE49-F238E27FC236}">
                <a16:creationId xmlns:a16="http://schemas.microsoft.com/office/drawing/2014/main" id="{B383FC54-2366-485C-BD6A-912A7851DDCE}"/>
              </a:ext>
            </a:extLst>
          </p:cNvPr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58750" cy="33594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>
              <a:buNone/>
            </a:pPr>
            <a:endParaRPr kumimoji="0" lang="cs-CZ" sz="2800" b="1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B38D3D4-B4E8-477C-857D-B98B3CA70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584" y="540271"/>
            <a:ext cx="7718397" cy="1170946"/>
          </a:xfrm>
        </p:spPr>
        <p:txBody>
          <a:bodyPr vert="horz"/>
          <a:lstStyle/>
          <a:p>
            <a:r>
              <a:rPr lang="cs-CZ" sz="2800" spc="15" dirty="0"/>
              <a:t>CAPEX – Plán </a:t>
            </a:r>
            <a:r>
              <a:rPr lang="cs-CZ" sz="2800" spc="10" dirty="0"/>
              <a:t>2025-2030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516287E-36E3-4066-A2E5-404E2F949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A7A8A449-AFDA-491C-B206-BFB37600DD15}" type="slidenum">
              <a:rPr lang="cs-CZ" smtClean="0"/>
              <a:pPr>
                <a:buNone/>
                <a:defRPr/>
              </a:pPr>
              <a:t>3</a:t>
            </a:fld>
            <a:endParaRPr lang="cs-CZ" dirty="0"/>
          </a:p>
        </p:txBody>
      </p:sp>
      <p:graphicFrame>
        <p:nvGraphicFramePr>
          <p:cNvPr id="10" name="Tabulka 9">
            <a:extLst>
              <a:ext uri="{FF2B5EF4-FFF2-40B4-BE49-F238E27FC236}">
                <a16:creationId xmlns:a16="http://schemas.microsoft.com/office/drawing/2014/main" id="{DF09940D-41E1-2DDB-203B-64022970BE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0834347"/>
              </p:ext>
            </p:extLst>
          </p:nvPr>
        </p:nvGraphicFramePr>
        <p:xfrm>
          <a:off x="592584" y="1377910"/>
          <a:ext cx="8424937" cy="5478820"/>
        </p:xfrm>
        <a:graphic>
          <a:graphicData uri="http://schemas.openxmlformats.org/drawingml/2006/table">
            <a:tbl>
              <a:tblPr/>
              <a:tblGrid>
                <a:gridCol w="1175266">
                  <a:extLst>
                    <a:ext uri="{9D8B030D-6E8A-4147-A177-3AD203B41FA5}">
                      <a16:colId xmlns:a16="http://schemas.microsoft.com/office/drawing/2014/main" val="1435996540"/>
                    </a:ext>
                  </a:extLst>
                </a:gridCol>
                <a:gridCol w="1175266">
                  <a:extLst>
                    <a:ext uri="{9D8B030D-6E8A-4147-A177-3AD203B41FA5}">
                      <a16:colId xmlns:a16="http://schemas.microsoft.com/office/drawing/2014/main" val="3834647278"/>
                    </a:ext>
                  </a:extLst>
                </a:gridCol>
                <a:gridCol w="1179667">
                  <a:extLst>
                    <a:ext uri="{9D8B030D-6E8A-4147-A177-3AD203B41FA5}">
                      <a16:colId xmlns:a16="http://schemas.microsoft.com/office/drawing/2014/main" val="177818712"/>
                    </a:ext>
                  </a:extLst>
                </a:gridCol>
                <a:gridCol w="1179667">
                  <a:extLst>
                    <a:ext uri="{9D8B030D-6E8A-4147-A177-3AD203B41FA5}">
                      <a16:colId xmlns:a16="http://schemas.microsoft.com/office/drawing/2014/main" val="9467116"/>
                    </a:ext>
                  </a:extLst>
                </a:gridCol>
                <a:gridCol w="1179667">
                  <a:extLst>
                    <a:ext uri="{9D8B030D-6E8A-4147-A177-3AD203B41FA5}">
                      <a16:colId xmlns:a16="http://schemas.microsoft.com/office/drawing/2014/main" val="1784934998"/>
                    </a:ext>
                  </a:extLst>
                </a:gridCol>
                <a:gridCol w="1179667">
                  <a:extLst>
                    <a:ext uri="{9D8B030D-6E8A-4147-A177-3AD203B41FA5}">
                      <a16:colId xmlns:a16="http://schemas.microsoft.com/office/drawing/2014/main" val="19911828"/>
                    </a:ext>
                  </a:extLst>
                </a:gridCol>
                <a:gridCol w="1179667">
                  <a:extLst>
                    <a:ext uri="{9D8B030D-6E8A-4147-A177-3AD203B41FA5}">
                      <a16:colId xmlns:a16="http://schemas.microsoft.com/office/drawing/2014/main" val="2373722101"/>
                    </a:ext>
                  </a:extLst>
                </a:gridCol>
                <a:gridCol w="176070">
                  <a:extLst>
                    <a:ext uri="{9D8B030D-6E8A-4147-A177-3AD203B41FA5}">
                      <a16:colId xmlns:a16="http://schemas.microsoft.com/office/drawing/2014/main" val="2478210251"/>
                    </a:ext>
                  </a:extLst>
                </a:gridCol>
              </a:tblGrid>
              <a:tr h="641969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CAPEX P2 2025-30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8548559"/>
                  </a:ext>
                </a:extLst>
              </a:tr>
              <a:tr h="320983"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4198961"/>
                  </a:ext>
                </a:extLst>
              </a:tr>
              <a:tr h="322562"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(mil Kč)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 2025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 2026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01746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 2027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01746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 2028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 2029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 2030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0240516"/>
                  </a:ext>
                </a:extLst>
              </a:tr>
              <a:tr h="322562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9920349"/>
                  </a:ext>
                </a:extLst>
              </a:tr>
              <a:tr h="322562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56,9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21,7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24,6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30,4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24,6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25,2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0822076"/>
                  </a:ext>
                </a:extLst>
              </a:tr>
              <a:tr h="322562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2,5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1,8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1,5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0981913"/>
                  </a:ext>
                </a:extLst>
              </a:tr>
              <a:tr h="322562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25,9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34,6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23,9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39,1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37,3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46,3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8110681"/>
                  </a:ext>
                </a:extLst>
              </a:tr>
              <a:tr h="322562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6,9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6,9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4,2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6,7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7,4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3,3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1612156"/>
                  </a:ext>
                </a:extLst>
              </a:tr>
              <a:tr h="322562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35,9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39,0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41,3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38,1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38,9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41,3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4491108"/>
                  </a:ext>
                </a:extLst>
              </a:tr>
              <a:tr h="322562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20,0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11,1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4,7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4,9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5,2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5,4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6756388"/>
                  </a:ext>
                </a:extLst>
              </a:tr>
              <a:tr h="322562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7,8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11,8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2,0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3,6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3,2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0,9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368690"/>
                  </a:ext>
                </a:extLst>
              </a:tr>
              <a:tr h="322562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29,8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34,8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56,3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36,9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26,9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29,6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1608404"/>
                  </a:ext>
                </a:extLst>
              </a:tr>
              <a:tr h="322562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D29 PET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3,0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9458485"/>
                  </a:ext>
                </a:extLst>
              </a:tr>
              <a:tr h="322562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O250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108,8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1,2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3447632"/>
                  </a:ext>
                </a:extLst>
              </a:tr>
              <a:tr h="322562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Rezerva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5,0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5,0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5,0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5,0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5,0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9631789"/>
                  </a:ext>
                </a:extLst>
              </a:tr>
              <a:tr h="322562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297,6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168,0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163,7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164,7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148,8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157,3</a:t>
                      </a:r>
                    </a:p>
                  </a:txBody>
                  <a:tcPr marL="0" marR="85725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969541"/>
                  </a:ext>
                </a:extLst>
              </a:tr>
            </a:tbl>
          </a:graphicData>
        </a:graphic>
      </p:graphicFrame>
      <p:sp>
        <p:nvSpPr>
          <p:cNvPr id="9" name="Obdélník 8">
            <a:extLst>
              <a:ext uri="{FF2B5EF4-FFF2-40B4-BE49-F238E27FC236}">
                <a16:creationId xmlns:a16="http://schemas.microsoft.com/office/drawing/2014/main" id="{3D6EC631-9BEC-44A8-9064-84DC1BD16197}"/>
              </a:ext>
            </a:extLst>
          </p:cNvPr>
          <p:cNvSpPr/>
          <p:nvPr/>
        </p:nvSpPr>
        <p:spPr>
          <a:xfrm>
            <a:off x="506229" y="6521379"/>
            <a:ext cx="8424937" cy="33535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4961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>
            <a:extLst>
              <a:ext uri="{FF2B5EF4-FFF2-40B4-BE49-F238E27FC236}">
                <a16:creationId xmlns:a16="http://schemas.microsoft.com/office/drawing/2014/main" id="{E2B4BA91-B036-4A63-9A25-C29F56D334D6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42137030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81" imgH="281" progId="TCLayout.ActiveDocument.1">
                  <p:embed/>
                </p:oleObj>
              </mc:Choice>
              <mc:Fallback>
                <p:oleObj name="think-cell Slide" r:id="rId4" imgW="281" imgH="281" progId="TCLayout.ActiveDocument.1">
                  <p:embed/>
                  <p:pic>
                    <p:nvPicPr>
                      <p:cNvPr id="5" name="Objekt 4" hidden="1">
                        <a:extLst>
                          <a:ext uri="{FF2B5EF4-FFF2-40B4-BE49-F238E27FC236}">
                            <a16:creationId xmlns:a16="http://schemas.microsoft.com/office/drawing/2014/main" id="{E2B4BA91-B036-4A63-9A25-C29F56D334D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bdélník 5" hidden="1">
            <a:extLst>
              <a:ext uri="{FF2B5EF4-FFF2-40B4-BE49-F238E27FC236}">
                <a16:creationId xmlns:a16="http://schemas.microsoft.com/office/drawing/2014/main" id="{B383FC54-2366-485C-BD6A-912A7851DDCE}"/>
              </a:ext>
            </a:extLst>
          </p:cNvPr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58750" cy="33594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>
              <a:buNone/>
            </a:pPr>
            <a:endParaRPr kumimoji="0" lang="cs-CZ" sz="2800" b="1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B38D3D4-B4E8-477C-857D-B98B3CA70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584" y="629466"/>
            <a:ext cx="9073008" cy="1170946"/>
          </a:xfrm>
        </p:spPr>
        <p:txBody>
          <a:bodyPr vert="horz">
            <a:normAutofit/>
          </a:bodyPr>
          <a:lstStyle/>
          <a:p>
            <a:r>
              <a:rPr lang="cs-CZ" sz="2400" spc="15" dirty="0"/>
              <a:t>Vybrané finanční ukazatele – Vývoj </a:t>
            </a:r>
            <a:r>
              <a:rPr lang="cs-CZ" sz="2400" spc="10" dirty="0"/>
              <a:t>2021-2030</a:t>
            </a:r>
            <a:endParaRPr lang="cs-CZ" sz="24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516287E-36E3-4066-A2E5-404E2F949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A7A8A449-AFDA-491C-B206-BFB37600DD15}" type="slidenum">
              <a:rPr lang="cs-CZ" smtClean="0"/>
              <a:pPr>
                <a:buNone/>
                <a:defRPr/>
              </a:pPr>
              <a:t>4</a:t>
            </a:fld>
            <a:endParaRPr lang="cs-CZ" dirty="0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BBC6F217-2649-164E-ED36-B88C273B0F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718844"/>
              </p:ext>
            </p:extLst>
          </p:nvPr>
        </p:nvGraphicFramePr>
        <p:xfrm>
          <a:off x="376560" y="1980431"/>
          <a:ext cx="8640957" cy="4951367"/>
        </p:xfrm>
        <a:graphic>
          <a:graphicData uri="http://schemas.openxmlformats.org/drawingml/2006/table">
            <a:tbl>
              <a:tblPr/>
              <a:tblGrid>
                <a:gridCol w="2229927">
                  <a:extLst>
                    <a:ext uri="{9D8B030D-6E8A-4147-A177-3AD203B41FA5}">
                      <a16:colId xmlns:a16="http://schemas.microsoft.com/office/drawing/2014/main" val="2294446446"/>
                    </a:ext>
                  </a:extLst>
                </a:gridCol>
                <a:gridCol w="641103">
                  <a:extLst>
                    <a:ext uri="{9D8B030D-6E8A-4147-A177-3AD203B41FA5}">
                      <a16:colId xmlns:a16="http://schemas.microsoft.com/office/drawing/2014/main" val="1716824153"/>
                    </a:ext>
                  </a:extLst>
                </a:gridCol>
                <a:gridCol w="641103">
                  <a:extLst>
                    <a:ext uri="{9D8B030D-6E8A-4147-A177-3AD203B41FA5}">
                      <a16:colId xmlns:a16="http://schemas.microsoft.com/office/drawing/2014/main" val="1259328650"/>
                    </a:ext>
                  </a:extLst>
                </a:gridCol>
                <a:gridCol w="641103">
                  <a:extLst>
                    <a:ext uri="{9D8B030D-6E8A-4147-A177-3AD203B41FA5}">
                      <a16:colId xmlns:a16="http://schemas.microsoft.com/office/drawing/2014/main" val="2128358502"/>
                    </a:ext>
                  </a:extLst>
                </a:gridCol>
                <a:gridCol w="641103">
                  <a:extLst>
                    <a:ext uri="{9D8B030D-6E8A-4147-A177-3AD203B41FA5}">
                      <a16:colId xmlns:a16="http://schemas.microsoft.com/office/drawing/2014/main" val="3993058383"/>
                    </a:ext>
                  </a:extLst>
                </a:gridCol>
                <a:gridCol w="641103">
                  <a:extLst>
                    <a:ext uri="{9D8B030D-6E8A-4147-A177-3AD203B41FA5}">
                      <a16:colId xmlns:a16="http://schemas.microsoft.com/office/drawing/2014/main" val="1173106581"/>
                    </a:ext>
                  </a:extLst>
                </a:gridCol>
                <a:gridCol w="641103">
                  <a:extLst>
                    <a:ext uri="{9D8B030D-6E8A-4147-A177-3AD203B41FA5}">
                      <a16:colId xmlns:a16="http://schemas.microsoft.com/office/drawing/2014/main" val="201453385"/>
                    </a:ext>
                  </a:extLst>
                </a:gridCol>
                <a:gridCol w="641103">
                  <a:extLst>
                    <a:ext uri="{9D8B030D-6E8A-4147-A177-3AD203B41FA5}">
                      <a16:colId xmlns:a16="http://schemas.microsoft.com/office/drawing/2014/main" val="496382348"/>
                    </a:ext>
                  </a:extLst>
                </a:gridCol>
                <a:gridCol w="641103">
                  <a:extLst>
                    <a:ext uri="{9D8B030D-6E8A-4147-A177-3AD203B41FA5}">
                      <a16:colId xmlns:a16="http://schemas.microsoft.com/office/drawing/2014/main" val="3077919273"/>
                    </a:ext>
                  </a:extLst>
                </a:gridCol>
                <a:gridCol w="641103">
                  <a:extLst>
                    <a:ext uri="{9D8B030D-6E8A-4147-A177-3AD203B41FA5}">
                      <a16:colId xmlns:a16="http://schemas.microsoft.com/office/drawing/2014/main" val="3805876669"/>
                    </a:ext>
                  </a:extLst>
                </a:gridCol>
                <a:gridCol w="641103">
                  <a:extLst>
                    <a:ext uri="{9D8B030D-6E8A-4147-A177-3AD203B41FA5}">
                      <a16:colId xmlns:a16="http://schemas.microsoft.com/office/drawing/2014/main" val="1786652323"/>
                    </a:ext>
                  </a:extLst>
                </a:gridCol>
              </a:tblGrid>
              <a:tr h="31842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Vybrané ukazatele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384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6406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cs-CZ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384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6406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cs-CZ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384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6406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cs-CZ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384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6406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       2024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384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6406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PP2    2025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384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6406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PP2    2026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384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6406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PP2    2027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384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6406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PP2    2028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384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6406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PP2    2029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384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6406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PP2    2030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384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640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55586"/>
                  </a:ext>
                </a:extLst>
              </a:tr>
              <a:tr h="31842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1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Mil. Kč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6406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8831239"/>
                  </a:ext>
                </a:extLst>
              </a:tr>
              <a:tr h="31842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Výnosy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1 549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1 657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1 761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 dirty="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1 871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2 138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2 376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2 479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2 587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2 635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2 646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7140503"/>
                  </a:ext>
                </a:extLst>
              </a:tr>
              <a:tr h="31842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Přímé náklady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-360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-327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-323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 dirty="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-371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-437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-576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-557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-561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-573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-536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5471523"/>
                  </a:ext>
                </a:extLst>
              </a:tr>
              <a:tr h="31842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1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Hrubá marže (Vlastní výkony)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1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1 190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1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1 330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1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1 438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1" i="0" u="none" strike="noStrike" dirty="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1 500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1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1 701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1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1 800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1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1 923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1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2 026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1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2 062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1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2 110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2966241"/>
                  </a:ext>
                </a:extLst>
              </a:tr>
              <a:tr h="300405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Stálé provozní náklady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-1 024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-1 130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-1 192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 dirty="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-1 265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-1 557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-1 644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-1 755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-1 840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-1 868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-1 915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250417"/>
                  </a:ext>
                </a:extLst>
              </a:tr>
              <a:tr h="304162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1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z toho Osobní náklady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-728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-765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-837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 dirty="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-904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-1 056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-1 140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-1 237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-1 297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-1 325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-1 356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597178"/>
                  </a:ext>
                </a:extLst>
              </a:tr>
              <a:tr h="304162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1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z toho Provozní náklady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-297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-365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-355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 dirty="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-361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-501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-504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-518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-543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-542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-559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0082550"/>
                  </a:ext>
                </a:extLst>
              </a:tr>
              <a:tr h="300405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Rezervy a opravné položky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-90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 dirty="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-59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9718670"/>
                  </a:ext>
                </a:extLst>
              </a:tr>
              <a:tr h="300405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Odpisy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-103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-108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-103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 dirty="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-107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-126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-147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-175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-184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-194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-195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3818541"/>
                  </a:ext>
                </a:extLst>
              </a:tr>
              <a:tr h="300405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 dirty="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Ostatní provozní náklady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-1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1759138"/>
                  </a:ext>
                </a:extLst>
              </a:tr>
              <a:tr h="304162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1" i="0" u="none" strike="noStrike" dirty="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EBIT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1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87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1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108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1" i="0" u="none" strike="noStrike" dirty="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52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1" i="0" u="none" strike="noStrike" dirty="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68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1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1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1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1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1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1" i="0" u="none" strike="noStrike" dirty="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953067"/>
                  </a:ext>
                </a:extLst>
              </a:tr>
              <a:tr h="361193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7537591"/>
                  </a:ext>
                </a:extLst>
              </a:tr>
              <a:tr h="441984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1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EBITDA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1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192,0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1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215,7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1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155,2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1" i="0" u="none" strike="noStrike" dirty="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175,0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1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180,2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1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189,2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1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195,5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1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203,3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1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209,4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1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211,5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357096"/>
                  </a:ext>
                </a:extLst>
              </a:tr>
              <a:tr h="441984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1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HM/SPN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1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116,2%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1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117,7%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1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120,6%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1" i="0" u="none" strike="noStrike" dirty="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118,6%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1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109,2%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1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109,5%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1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109,5%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1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110,1%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1" i="0" u="none" strike="noStrike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110,4%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1" i="0" u="none" strike="noStrike" dirty="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110,2%</a:t>
                      </a:r>
                    </a:p>
                  </a:txBody>
                  <a:tcPr marL="4980" marR="4980" marT="4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995235"/>
                  </a:ext>
                </a:extLst>
              </a:tr>
            </a:tbl>
          </a:graphicData>
        </a:graphic>
      </p:graphicFrame>
      <p:sp>
        <p:nvSpPr>
          <p:cNvPr id="9" name="Obdélník 8">
            <a:extLst>
              <a:ext uri="{FF2B5EF4-FFF2-40B4-BE49-F238E27FC236}">
                <a16:creationId xmlns:a16="http://schemas.microsoft.com/office/drawing/2014/main" id="{DF4AFE2D-1D0C-4DDD-8DF6-E1B9621D999E}"/>
              </a:ext>
            </a:extLst>
          </p:cNvPr>
          <p:cNvSpPr/>
          <p:nvPr/>
        </p:nvSpPr>
        <p:spPr>
          <a:xfrm>
            <a:off x="5201096" y="1620392"/>
            <a:ext cx="3960440" cy="554461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2607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>
            <a:extLst>
              <a:ext uri="{FF2B5EF4-FFF2-40B4-BE49-F238E27FC236}">
                <a16:creationId xmlns:a16="http://schemas.microsoft.com/office/drawing/2014/main" id="{51D69637-CDAF-45C0-926E-F43D274D1625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4455249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234" imgH="234" progId="TCLayout.ActiveDocument.1">
                  <p:embed/>
                </p:oleObj>
              </mc:Choice>
              <mc:Fallback>
                <p:oleObj name="think-cell Slide" r:id="rId5" imgW="234" imgH="234" progId="TCLayout.ActiveDocument.1">
                  <p:embed/>
                  <p:pic>
                    <p:nvPicPr>
                      <p:cNvPr id="13" name="Objekt 12" hidden="1">
                        <a:extLst>
                          <a:ext uri="{FF2B5EF4-FFF2-40B4-BE49-F238E27FC236}">
                            <a16:creationId xmlns:a16="http://schemas.microsoft.com/office/drawing/2014/main" id="{51D69637-CDAF-45C0-926E-F43D274D162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bdélník 7" hidden="1">
            <a:extLst>
              <a:ext uri="{FF2B5EF4-FFF2-40B4-BE49-F238E27FC236}">
                <a16:creationId xmlns:a16="http://schemas.microsoft.com/office/drawing/2014/main" id="{2373B7F0-37CE-4E37-B3FF-59488B0EE421}"/>
              </a:ext>
            </a:extLst>
          </p:cNvPr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33594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>
              <a:buNone/>
            </a:pPr>
            <a:endParaRPr kumimoji="0" lang="cs-CZ" sz="1400" b="1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624630" y="704530"/>
            <a:ext cx="8737416" cy="792163"/>
          </a:xfrm>
        </p:spPr>
        <p:txBody>
          <a:bodyPr vert="horz">
            <a:noAutofit/>
          </a:bodyPr>
          <a:lstStyle/>
          <a:p>
            <a:r>
              <a:rPr lang="cs-CZ" sz="2400" dirty="0"/>
              <a:t>Plán EBITDA divize </a:t>
            </a:r>
            <a:r>
              <a:rPr lang="cs-CZ" altLang="cs-CZ" sz="2400" dirty="0"/>
              <a:t>Jaderná bezpečnost a spolehlivost</a:t>
            </a:r>
            <a:endParaRPr lang="cs-CZ" altLang="cs-CZ" sz="2400" dirty="0">
              <a:solidFill>
                <a:srgbClr val="42BAD2"/>
              </a:solidFill>
            </a:endParaRPr>
          </a:p>
        </p:txBody>
      </p:sp>
      <p:sp>
        <p:nvSpPr>
          <p:cNvPr id="6147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None/>
            </a:pPr>
            <a:fld id="{B0E2D4D7-F74C-4ABF-B3E4-CCB1CE83EBBF}" type="slidenum">
              <a:rPr lang="cs-CZ" altLang="cs-CZ" smtClean="0"/>
              <a:pPr>
                <a:buNone/>
              </a:pPr>
              <a:t>5</a:t>
            </a:fld>
            <a:endParaRPr lang="cs-CZ" altLang="cs-CZ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432293" y="2169483"/>
            <a:ext cx="77048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1600" dirty="0"/>
              <a:t>Ukazatel EBITDA (mil. Kč)</a:t>
            </a:r>
            <a:endParaRPr lang="en-US" sz="1600" dirty="0"/>
          </a:p>
        </p:txBody>
      </p:sp>
      <p:sp>
        <p:nvSpPr>
          <p:cNvPr id="35" name="Obdélník 34">
            <a:extLst>
              <a:ext uri="{FF2B5EF4-FFF2-40B4-BE49-F238E27FC236}">
                <a16:creationId xmlns:a16="http://schemas.microsoft.com/office/drawing/2014/main" id="{CCCEA11B-7F39-4481-8541-33FEC6A57F95}"/>
              </a:ext>
            </a:extLst>
          </p:cNvPr>
          <p:cNvSpPr/>
          <p:nvPr/>
        </p:nvSpPr>
        <p:spPr bwMode="auto">
          <a:xfrm>
            <a:off x="9449568" y="0"/>
            <a:ext cx="1240657" cy="305171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8380" tIns="29190" rIns="58380" bIns="2919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1025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Pct val="50000"/>
              <a:buNone/>
              <a:tabLst/>
            </a:pPr>
            <a:r>
              <a:rPr kumimoji="0" lang="cs-CZ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rial" charset="0"/>
              </a:rPr>
              <a:t>BACKUP</a:t>
            </a: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913AFB1F-B29D-3678-1151-F018B2DF37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148221"/>
              </p:ext>
            </p:extLst>
          </p:nvPr>
        </p:nvGraphicFramePr>
        <p:xfrm>
          <a:off x="160536" y="2748291"/>
          <a:ext cx="9073003" cy="2377681"/>
        </p:xfrm>
        <a:graphic>
          <a:graphicData uri="http://schemas.openxmlformats.org/drawingml/2006/table">
            <a:tbl>
              <a:tblPr/>
              <a:tblGrid>
                <a:gridCol w="2641993">
                  <a:extLst>
                    <a:ext uri="{9D8B030D-6E8A-4147-A177-3AD203B41FA5}">
                      <a16:colId xmlns:a16="http://schemas.microsoft.com/office/drawing/2014/main" val="2689871750"/>
                    </a:ext>
                  </a:extLst>
                </a:gridCol>
                <a:gridCol w="643101">
                  <a:extLst>
                    <a:ext uri="{9D8B030D-6E8A-4147-A177-3AD203B41FA5}">
                      <a16:colId xmlns:a16="http://schemas.microsoft.com/office/drawing/2014/main" val="2787285757"/>
                    </a:ext>
                  </a:extLst>
                </a:gridCol>
                <a:gridCol w="707029">
                  <a:extLst>
                    <a:ext uri="{9D8B030D-6E8A-4147-A177-3AD203B41FA5}">
                      <a16:colId xmlns:a16="http://schemas.microsoft.com/office/drawing/2014/main" val="1902471594"/>
                    </a:ext>
                  </a:extLst>
                </a:gridCol>
                <a:gridCol w="579173">
                  <a:extLst>
                    <a:ext uri="{9D8B030D-6E8A-4147-A177-3AD203B41FA5}">
                      <a16:colId xmlns:a16="http://schemas.microsoft.com/office/drawing/2014/main" val="882819940"/>
                    </a:ext>
                  </a:extLst>
                </a:gridCol>
                <a:gridCol w="643101">
                  <a:extLst>
                    <a:ext uri="{9D8B030D-6E8A-4147-A177-3AD203B41FA5}">
                      <a16:colId xmlns:a16="http://schemas.microsoft.com/office/drawing/2014/main" val="243823216"/>
                    </a:ext>
                  </a:extLst>
                </a:gridCol>
                <a:gridCol w="643101">
                  <a:extLst>
                    <a:ext uri="{9D8B030D-6E8A-4147-A177-3AD203B41FA5}">
                      <a16:colId xmlns:a16="http://schemas.microsoft.com/office/drawing/2014/main" val="3162859719"/>
                    </a:ext>
                  </a:extLst>
                </a:gridCol>
                <a:gridCol w="643101">
                  <a:extLst>
                    <a:ext uri="{9D8B030D-6E8A-4147-A177-3AD203B41FA5}">
                      <a16:colId xmlns:a16="http://schemas.microsoft.com/office/drawing/2014/main" val="3397673322"/>
                    </a:ext>
                  </a:extLst>
                </a:gridCol>
                <a:gridCol w="643101">
                  <a:extLst>
                    <a:ext uri="{9D8B030D-6E8A-4147-A177-3AD203B41FA5}">
                      <a16:colId xmlns:a16="http://schemas.microsoft.com/office/drawing/2014/main" val="2124166862"/>
                    </a:ext>
                  </a:extLst>
                </a:gridCol>
                <a:gridCol w="643101">
                  <a:extLst>
                    <a:ext uri="{9D8B030D-6E8A-4147-A177-3AD203B41FA5}">
                      <a16:colId xmlns:a16="http://schemas.microsoft.com/office/drawing/2014/main" val="3895046235"/>
                    </a:ext>
                  </a:extLst>
                </a:gridCol>
                <a:gridCol w="643101">
                  <a:extLst>
                    <a:ext uri="{9D8B030D-6E8A-4147-A177-3AD203B41FA5}">
                      <a16:colId xmlns:a16="http://schemas.microsoft.com/office/drawing/2014/main" val="1807911052"/>
                    </a:ext>
                  </a:extLst>
                </a:gridCol>
                <a:gridCol w="643101">
                  <a:extLst>
                    <a:ext uri="{9D8B030D-6E8A-4147-A177-3AD203B41FA5}">
                      <a16:colId xmlns:a16="http://schemas.microsoft.com/office/drawing/2014/main" val="3948303651"/>
                    </a:ext>
                  </a:extLst>
                </a:gridCol>
              </a:tblGrid>
              <a:tr h="115496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22 -  Jaderná bezpečnost a spolehlivost (mil Kč)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 2025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 2026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 2027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 2028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 2029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 2030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116570"/>
                  </a:ext>
                </a:extLst>
              </a:tr>
              <a:tr h="61135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Skutečnost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r>
                        <a:rPr lang="cs-CZ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1483763"/>
                  </a:ext>
                </a:extLst>
              </a:tr>
              <a:tr h="611358"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lang="cs-CZ" sz="1200" b="1" i="1" spc="-5" dirty="0">
                          <a:latin typeface="Calibri"/>
                          <a:cs typeface="Calibri"/>
                        </a:rPr>
                        <a:t>Plán</a:t>
                      </a:r>
                      <a:r>
                        <a:rPr lang="cs-CZ" sz="1200" b="1" i="1" dirty="0">
                          <a:latin typeface="Calibri"/>
                          <a:cs typeface="Calibri"/>
                        </a:rPr>
                        <a:t> 2025-30</a:t>
                      </a:r>
                      <a:endParaRPr lang="cs-CZ" sz="1200" b="1" dirty="0">
                        <a:latin typeface="Calibri"/>
                        <a:cs typeface="Calibri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r>
                        <a:rPr lang="cs-CZ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8901570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257902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>
            <a:extLst>
              <a:ext uri="{FF2B5EF4-FFF2-40B4-BE49-F238E27FC236}">
                <a16:creationId xmlns:a16="http://schemas.microsoft.com/office/drawing/2014/main" id="{51D69637-CDAF-45C0-926E-F43D274D1625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9390668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234" imgH="234" progId="TCLayout.ActiveDocument.1">
                  <p:embed/>
                </p:oleObj>
              </mc:Choice>
              <mc:Fallback>
                <p:oleObj name="think-cell Slide" r:id="rId5" imgW="234" imgH="234" progId="TCLayout.ActiveDocument.1">
                  <p:embed/>
                  <p:pic>
                    <p:nvPicPr>
                      <p:cNvPr id="13" name="Objekt 12" hidden="1">
                        <a:extLst>
                          <a:ext uri="{FF2B5EF4-FFF2-40B4-BE49-F238E27FC236}">
                            <a16:creationId xmlns:a16="http://schemas.microsoft.com/office/drawing/2014/main" id="{51D69637-CDAF-45C0-926E-F43D274D162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bdélník 7" hidden="1">
            <a:extLst>
              <a:ext uri="{FF2B5EF4-FFF2-40B4-BE49-F238E27FC236}">
                <a16:creationId xmlns:a16="http://schemas.microsoft.com/office/drawing/2014/main" id="{2373B7F0-37CE-4E37-B3FF-59488B0EE421}"/>
              </a:ext>
            </a:extLst>
          </p:cNvPr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33594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>
              <a:buNone/>
            </a:pPr>
            <a:endParaRPr kumimoji="0" lang="cs-CZ" sz="1400" b="1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664592" y="729310"/>
            <a:ext cx="8640961" cy="792163"/>
          </a:xfrm>
        </p:spPr>
        <p:txBody>
          <a:bodyPr vert="horz">
            <a:normAutofit/>
          </a:bodyPr>
          <a:lstStyle/>
          <a:p>
            <a:r>
              <a:rPr lang="cs-CZ" sz="2400" dirty="0"/>
              <a:t>Plán </a:t>
            </a:r>
            <a:r>
              <a:rPr lang="cs-CZ" sz="2400" spc="-5" dirty="0"/>
              <a:t>EBITDA divize </a:t>
            </a:r>
            <a:r>
              <a:rPr lang="cs-CZ" altLang="cs-CZ" sz="2400" dirty="0"/>
              <a:t>Integrita a technický inženýring</a:t>
            </a:r>
            <a:endParaRPr lang="cs-CZ" altLang="cs-CZ" sz="2400" dirty="0">
              <a:solidFill>
                <a:srgbClr val="42BAD2"/>
              </a:solidFill>
            </a:endParaRPr>
          </a:p>
        </p:txBody>
      </p:sp>
      <p:sp>
        <p:nvSpPr>
          <p:cNvPr id="6147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None/>
            </a:pPr>
            <a:fld id="{B0E2D4D7-F74C-4ABF-B3E4-CCB1CE83EBBF}" type="slidenum">
              <a:rPr lang="cs-CZ" altLang="cs-CZ" smtClean="0"/>
              <a:pPr>
                <a:buNone/>
              </a:pPr>
              <a:t>6</a:t>
            </a:fld>
            <a:endParaRPr lang="cs-CZ" altLang="cs-CZ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448568" y="2146218"/>
            <a:ext cx="77048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1600" dirty="0"/>
              <a:t>Ukazatel EBITDA (mil. Kč)</a:t>
            </a:r>
            <a:endParaRPr lang="en-US" sz="1600" dirty="0"/>
          </a:p>
        </p:txBody>
      </p:sp>
      <p:sp>
        <p:nvSpPr>
          <p:cNvPr id="35" name="Obdélník 34">
            <a:extLst>
              <a:ext uri="{FF2B5EF4-FFF2-40B4-BE49-F238E27FC236}">
                <a16:creationId xmlns:a16="http://schemas.microsoft.com/office/drawing/2014/main" id="{CCCEA11B-7F39-4481-8541-33FEC6A57F95}"/>
              </a:ext>
            </a:extLst>
          </p:cNvPr>
          <p:cNvSpPr/>
          <p:nvPr/>
        </p:nvSpPr>
        <p:spPr bwMode="auto">
          <a:xfrm>
            <a:off x="9449568" y="0"/>
            <a:ext cx="1240657" cy="305171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8380" tIns="29190" rIns="58380" bIns="2919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1025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Pct val="50000"/>
              <a:buNone/>
              <a:tabLst/>
            </a:pPr>
            <a:r>
              <a:rPr kumimoji="0" lang="cs-CZ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rial" charset="0"/>
              </a:rPr>
              <a:t>BACKUP</a:t>
            </a: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0AD4FA02-C2ED-552C-F7F5-A703C81DFF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4620997"/>
              </p:ext>
            </p:extLst>
          </p:nvPr>
        </p:nvGraphicFramePr>
        <p:xfrm>
          <a:off x="88528" y="3204567"/>
          <a:ext cx="9145011" cy="2377681"/>
        </p:xfrm>
        <a:graphic>
          <a:graphicData uri="http://schemas.openxmlformats.org/drawingml/2006/table">
            <a:tbl>
              <a:tblPr/>
              <a:tblGrid>
                <a:gridCol w="2662961">
                  <a:extLst>
                    <a:ext uri="{9D8B030D-6E8A-4147-A177-3AD203B41FA5}">
                      <a16:colId xmlns:a16="http://schemas.microsoft.com/office/drawing/2014/main" val="2689871750"/>
                    </a:ext>
                  </a:extLst>
                </a:gridCol>
                <a:gridCol w="648205">
                  <a:extLst>
                    <a:ext uri="{9D8B030D-6E8A-4147-A177-3AD203B41FA5}">
                      <a16:colId xmlns:a16="http://schemas.microsoft.com/office/drawing/2014/main" val="2787285757"/>
                    </a:ext>
                  </a:extLst>
                </a:gridCol>
                <a:gridCol w="712641">
                  <a:extLst>
                    <a:ext uri="{9D8B030D-6E8A-4147-A177-3AD203B41FA5}">
                      <a16:colId xmlns:a16="http://schemas.microsoft.com/office/drawing/2014/main" val="1902471594"/>
                    </a:ext>
                  </a:extLst>
                </a:gridCol>
                <a:gridCol w="583769">
                  <a:extLst>
                    <a:ext uri="{9D8B030D-6E8A-4147-A177-3AD203B41FA5}">
                      <a16:colId xmlns:a16="http://schemas.microsoft.com/office/drawing/2014/main" val="882819940"/>
                    </a:ext>
                  </a:extLst>
                </a:gridCol>
                <a:gridCol w="648205">
                  <a:extLst>
                    <a:ext uri="{9D8B030D-6E8A-4147-A177-3AD203B41FA5}">
                      <a16:colId xmlns:a16="http://schemas.microsoft.com/office/drawing/2014/main" val="243823216"/>
                    </a:ext>
                  </a:extLst>
                </a:gridCol>
                <a:gridCol w="648205">
                  <a:extLst>
                    <a:ext uri="{9D8B030D-6E8A-4147-A177-3AD203B41FA5}">
                      <a16:colId xmlns:a16="http://schemas.microsoft.com/office/drawing/2014/main" val="3162859719"/>
                    </a:ext>
                  </a:extLst>
                </a:gridCol>
                <a:gridCol w="648205">
                  <a:extLst>
                    <a:ext uri="{9D8B030D-6E8A-4147-A177-3AD203B41FA5}">
                      <a16:colId xmlns:a16="http://schemas.microsoft.com/office/drawing/2014/main" val="3397673322"/>
                    </a:ext>
                  </a:extLst>
                </a:gridCol>
                <a:gridCol w="648205">
                  <a:extLst>
                    <a:ext uri="{9D8B030D-6E8A-4147-A177-3AD203B41FA5}">
                      <a16:colId xmlns:a16="http://schemas.microsoft.com/office/drawing/2014/main" val="2124166862"/>
                    </a:ext>
                  </a:extLst>
                </a:gridCol>
                <a:gridCol w="648205">
                  <a:extLst>
                    <a:ext uri="{9D8B030D-6E8A-4147-A177-3AD203B41FA5}">
                      <a16:colId xmlns:a16="http://schemas.microsoft.com/office/drawing/2014/main" val="3895046235"/>
                    </a:ext>
                  </a:extLst>
                </a:gridCol>
                <a:gridCol w="648205">
                  <a:extLst>
                    <a:ext uri="{9D8B030D-6E8A-4147-A177-3AD203B41FA5}">
                      <a16:colId xmlns:a16="http://schemas.microsoft.com/office/drawing/2014/main" val="1807911052"/>
                    </a:ext>
                  </a:extLst>
                </a:gridCol>
                <a:gridCol w="648205">
                  <a:extLst>
                    <a:ext uri="{9D8B030D-6E8A-4147-A177-3AD203B41FA5}">
                      <a16:colId xmlns:a16="http://schemas.microsoft.com/office/drawing/2014/main" val="3948303651"/>
                    </a:ext>
                  </a:extLst>
                </a:gridCol>
              </a:tblGrid>
              <a:tr h="115496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23 -  Integrita a technický inženýring (mil Kč)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 2025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 2026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 2027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 2028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 2029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 2030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116570"/>
                  </a:ext>
                </a:extLst>
              </a:tr>
              <a:tr h="61135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Skutečnost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1483763"/>
                  </a:ext>
                </a:extLst>
              </a:tr>
              <a:tr h="611358"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lang="cs-CZ" sz="1200" b="1" i="1" spc="-5" dirty="0">
                          <a:latin typeface="Calibri"/>
                          <a:cs typeface="Calibri"/>
                        </a:rPr>
                        <a:t>Plán</a:t>
                      </a:r>
                      <a:r>
                        <a:rPr lang="cs-CZ" sz="1200" b="1" i="1" dirty="0">
                          <a:latin typeface="Calibri"/>
                          <a:cs typeface="Calibri"/>
                        </a:rPr>
                        <a:t> 2025-30</a:t>
                      </a:r>
                      <a:endParaRPr lang="cs-CZ" sz="1200" b="1" dirty="0">
                        <a:latin typeface="Calibri"/>
                        <a:cs typeface="Calibri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8901570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043694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>
            <a:extLst>
              <a:ext uri="{FF2B5EF4-FFF2-40B4-BE49-F238E27FC236}">
                <a16:creationId xmlns:a16="http://schemas.microsoft.com/office/drawing/2014/main" id="{51D69637-CDAF-45C0-926E-F43D274D1625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82802867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234" imgH="234" progId="TCLayout.ActiveDocument.1">
                  <p:embed/>
                </p:oleObj>
              </mc:Choice>
              <mc:Fallback>
                <p:oleObj name="think-cell Slide" r:id="rId5" imgW="234" imgH="234" progId="TCLayout.ActiveDocument.1">
                  <p:embed/>
                  <p:pic>
                    <p:nvPicPr>
                      <p:cNvPr id="13" name="Objekt 12" hidden="1">
                        <a:extLst>
                          <a:ext uri="{FF2B5EF4-FFF2-40B4-BE49-F238E27FC236}">
                            <a16:creationId xmlns:a16="http://schemas.microsoft.com/office/drawing/2014/main" id="{51D69637-CDAF-45C0-926E-F43D274D162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bdélník 7" hidden="1">
            <a:extLst>
              <a:ext uri="{FF2B5EF4-FFF2-40B4-BE49-F238E27FC236}">
                <a16:creationId xmlns:a16="http://schemas.microsoft.com/office/drawing/2014/main" id="{2373B7F0-37CE-4E37-B3FF-59488B0EE421}"/>
              </a:ext>
            </a:extLst>
          </p:cNvPr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33594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>
              <a:buNone/>
            </a:pPr>
            <a:endParaRPr kumimoji="0" lang="cs-CZ" sz="1400" b="1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664592" y="688358"/>
            <a:ext cx="8496944" cy="792163"/>
          </a:xfrm>
        </p:spPr>
        <p:txBody>
          <a:bodyPr vert="horz">
            <a:normAutofit/>
          </a:bodyPr>
          <a:lstStyle/>
          <a:p>
            <a:r>
              <a:rPr lang="cs-CZ" altLang="cs-CZ" sz="2400" dirty="0"/>
              <a:t>Plán EBITDA divize Energoprojekt Praha</a:t>
            </a:r>
            <a:endParaRPr lang="cs-CZ" altLang="cs-CZ" sz="2400" dirty="0">
              <a:solidFill>
                <a:srgbClr val="42BAD2"/>
              </a:solidFill>
            </a:endParaRPr>
          </a:p>
        </p:txBody>
      </p:sp>
      <p:sp>
        <p:nvSpPr>
          <p:cNvPr id="6147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None/>
            </a:pPr>
            <a:fld id="{B0E2D4D7-F74C-4ABF-B3E4-CCB1CE83EBBF}" type="slidenum">
              <a:rPr lang="cs-CZ" altLang="cs-CZ" smtClean="0"/>
              <a:pPr>
                <a:buNone/>
              </a:pPr>
              <a:t>7</a:t>
            </a:fld>
            <a:endParaRPr lang="cs-CZ" altLang="cs-CZ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520576" y="2124447"/>
            <a:ext cx="77048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1600" dirty="0"/>
              <a:t>Ukazatel EBITDA (mil. Kč)</a:t>
            </a:r>
            <a:endParaRPr lang="en-US" sz="1600" dirty="0"/>
          </a:p>
        </p:txBody>
      </p:sp>
      <p:sp>
        <p:nvSpPr>
          <p:cNvPr id="35" name="Obdélník 34">
            <a:extLst>
              <a:ext uri="{FF2B5EF4-FFF2-40B4-BE49-F238E27FC236}">
                <a16:creationId xmlns:a16="http://schemas.microsoft.com/office/drawing/2014/main" id="{CCCEA11B-7F39-4481-8541-33FEC6A57F95}"/>
              </a:ext>
            </a:extLst>
          </p:cNvPr>
          <p:cNvSpPr/>
          <p:nvPr/>
        </p:nvSpPr>
        <p:spPr bwMode="auto">
          <a:xfrm>
            <a:off x="9449568" y="0"/>
            <a:ext cx="1240657" cy="305171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8380" tIns="29190" rIns="58380" bIns="2919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1025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Pct val="50000"/>
              <a:buNone/>
              <a:tabLst/>
            </a:pPr>
            <a:r>
              <a:rPr kumimoji="0" lang="cs-CZ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rial" charset="0"/>
              </a:rPr>
              <a:t>BACKUP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0284EA10-DC97-D143-333C-874896AD90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610775"/>
              </p:ext>
            </p:extLst>
          </p:nvPr>
        </p:nvGraphicFramePr>
        <p:xfrm>
          <a:off x="253721" y="2591790"/>
          <a:ext cx="9073003" cy="2377681"/>
        </p:xfrm>
        <a:graphic>
          <a:graphicData uri="http://schemas.openxmlformats.org/drawingml/2006/table">
            <a:tbl>
              <a:tblPr/>
              <a:tblGrid>
                <a:gridCol w="2641993">
                  <a:extLst>
                    <a:ext uri="{9D8B030D-6E8A-4147-A177-3AD203B41FA5}">
                      <a16:colId xmlns:a16="http://schemas.microsoft.com/office/drawing/2014/main" val="2689871750"/>
                    </a:ext>
                  </a:extLst>
                </a:gridCol>
                <a:gridCol w="643101">
                  <a:extLst>
                    <a:ext uri="{9D8B030D-6E8A-4147-A177-3AD203B41FA5}">
                      <a16:colId xmlns:a16="http://schemas.microsoft.com/office/drawing/2014/main" val="2787285757"/>
                    </a:ext>
                  </a:extLst>
                </a:gridCol>
                <a:gridCol w="707029">
                  <a:extLst>
                    <a:ext uri="{9D8B030D-6E8A-4147-A177-3AD203B41FA5}">
                      <a16:colId xmlns:a16="http://schemas.microsoft.com/office/drawing/2014/main" val="1902471594"/>
                    </a:ext>
                  </a:extLst>
                </a:gridCol>
                <a:gridCol w="579173">
                  <a:extLst>
                    <a:ext uri="{9D8B030D-6E8A-4147-A177-3AD203B41FA5}">
                      <a16:colId xmlns:a16="http://schemas.microsoft.com/office/drawing/2014/main" val="882819940"/>
                    </a:ext>
                  </a:extLst>
                </a:gridCol>
                <a:gridCol w="643101">
                  <a:extLst>
                    <a:ext uri="{9D8B030D-6E8A-4147-A177-3AD203B41FA5}">
                      <a16:colId xmlns:a16="http://schemas.microsoft.com/office/drawing/2014/main" val="243823216"/>
                    </a:ext>
                  </a:extLst>
                </a:gridCol>
                <a:gridCol w="643101">
                  <a:extLst>
                    <a:ext uri="{9D8B030D-6E8A-4147-A177-3AD203B41FA5}">
                      <a16:colId xmlns:a16="http://schemas.microsoft.com/office/drawing/2014/main" val="3162859719"/>
                    </a:ext>
                  </a:extLst>
                </a:gridCol>
                <a:gridCol w="643101">
                  <a:extLst>
                    <a:ext uri="{9D8B030D-6E8A-4147-A177-3AD203B41FA5}">
                      <a16:colId xmlns:a16="http://schemas.microsoft.com/office/drawing/2014/main" val="3397673322"/>
                    </a:ext>
                  </a:extLst>
                </a:gridCol>
                <a:gridCol w="643101">
                  <a:extLst>
                    <a:ext uri="{9D8B030D-6E8A-4147-A177-3AD203B41FA5}">
                      <a16:colId xmlns:a16="http://schemas.microsoft.com/office/drawing/2014/main" val="2124166862"/>
                    </a:ext>
                  </a:extLst>
                </a:gridCol>
                <a:gridCol w="643101">
                  <a:extLst>
                    <a:ext uri="{9D8B030D-6E8A-4147-A177-3AD203B41FA5}">
                      <a16:colId xmlns:a16="http://schemas.microsoft.com/office/drawing/2014/main" val="3895046235"/>
                    </a:ext>
                  </a:extLst>
                </a:gridCol>
                <a:gridCol w="643101">
                  <a:extLst>
                    <a:ext uri="{9D8B030D-6E8A-4147-A177-3AD203B41FA5}">
                      <a16:colId xmlns:a16="http://schemas.microsoft.com/office/drawing/2014/main" val="1807911052"/>
                    </a:ext>
                  </a:extLst>
                </a:gridCol>
                <a:gridCol w="643101">
                  <a:extLst>
                    <a:ext uri="{9D8B030D-6E8A-4147-A177-3AD203B41FA5}">
                      <a16:colId xmlns:a16="http://schemas.microsoft.com/office/drawing/2014/main" val="3948303651"/>
                    </a:ext>
                  </a:extLst>
                </a:gridCol>
              </a:tblGrid>
              <a:tr h="115496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25 -  EGP Praha (mil Kč)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 2025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 2026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 2027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 2028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 2029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 2030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116570"/>
                  </a:ext>
                </a:extLst>
              </a:tr>
              <a:tr h="61135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Skutečnost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1483763"/>
                  </a:ext>
                </a:extLst>
              </a:tr>
              <a:tr h="611358"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lang="cs-CZ" sz="1200" b="1" i="1" spc="-5" dirty="0">
                          <a:latin typeface="Calibri"/>
                          <a:cs typeface="Calibri"/>
                        </a:rPr>
                        <a:t>Plán</a:t>
                      </a:r>
                      <a:r>
                        <a:rPr lang="cs-CZ" sz="1200" b="1" i="1" dirty="0">
                          <a:latin typeface="Calibri"/>
                          <a:cs typeface="Calibri"/>
                        </a:rPr>
                        <a:t> 2025-30</a:t>
                      </a:r>
                      <a:endParaRPr lang="cs-CZ" sz="1200" b="1" dirty="0">
                        <a:latin typeface="Calibri"/>
                        <a:cs typeface="Calibri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8901570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062101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>
            <a:extLst>
              <a:ext uri="{FF2B5EF4-FFF2-40B4-BE49-F238E27FC236}">
                <a16:creationId xmlns:a16="http://schemas.microsoft.com/office/drawing/2014/main" id="{51D69637-CDAF-45C0-926E-F43D274D1625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4508320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234" imgH="234" progId="TCLayout.ActiveDocument.1">
                  <p:embed/>
                </p:oleObj>
              </mc:Choice>
              <mc:Fallback>
                <p:oleObj name="think-cell Slide" r:id="rId5" imgW="234" imgH="234" progId="TCLayout.ActiveDocument.1">
                  <p:embed/>
                  <p:pic>
                    <p:nvPicPr>
                      <p:cNvPr id="13" name="Objekt 12" hidden="1">
                        <a:extLst>
                          <a:ext uri="{FF2B5EF4-FFF2-40B4-BE49-F238E27FC236}">
                            <a16:creationId xmlns:a16="http://schemas.microsoft.com/office/drawing/2014/main" id="{51D69637-CDAF-45C0-926E-F43D274D162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bdélník 7" hidden="1">
            <a:extLst>
              <a:ext uri="{FF2B5EF4-FFF2-40B4-BE49-F238E27FC236}">
                <a16:creationId xmlns:a16="http://schemas.microsoft.com/office/drawing/2014/main" id="{2373B7F0-37CE-4E37-B3FF-59488B0EE421}"/>
              </a:ext>
            </a:extLst>
          </p:cNvPr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33594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>
              <a:buNone/>
            </a:pPr>
            <a:endParaRPr kumimoji="0" lang="cs-CZ" sz="1400" b="1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664592" y="686428"/>
            <a:ext cx="8856984" cy="792163"/>
          </a:xfrm>
        </p:spPr>
        <p:txBody>
          <a:bodyPr vert="horz">
            <a:normAutofit/>
          </a:bodyPr>
          <a:lstStyle/>
          <a:p>
            <a:r>
              <a:rPr lang="cs-CZ" altLang="cs-CZ" sz="2400" dirty="0"/>
              <a:t>Plán EBITDA divize Autorizovaná osoba</a:t>
            </a:r>
            <a:endParaRPr lang="cs-CZ" altLang="cs-CZ" sz="2400" dirty="0">
              <a:solidFill>
                <a:srgbClr val="42BAD2"/>
              </a:solidFill>
            </a:endParaRPr>
          </a:p>
        </p:txBody>
      </p:sp>
      <p:sp>
        <p:nvSpPr>
          <p:cNvPr id="6147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None/>
            </a:pPr>
            <a:fld id="{B0E2D4D7-F74C-4ABF-B3E4-CCB1CE83EBBF}" type="slidenum">
              <a:rPr lang="cs-CZ" altLang="cs-CZ" smtClean="0"/>
              <a:pPr>
                <a:buNone/>
              </a:pPr>
              <a:t>8</a:t>
            </a:fld>
            <a:endParaRPr lang="cs-CZ" altLang="cs-CZ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520576" y="2154962"/>
            <a:ext cx="77048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1600" dirty="0"/>
              <a:t>Ukazatel EBITDA (mil. Kč)</a:t>
            </a:r>
            <a:endParaRPr lang="en-US" sz="1600" dirty="0"/>
          </a:p>
        </p:txBody>
      </p:sp>
      <p:sp>
        <p:nvSpPr>
          <p:cNvPr id="35" name="Obdélník 34">
            <a:extLst>
              <a:ext uri="{FF2B5EF4-FFF2-40B4-BE49-F238E27FC236}">
                <a16:creationId xmlns:a16="http://schemas.microsoft.com/office/drawing/2014/main" id="{CCCEA11B-7F39-4481-8541-33FEC6A57F95}"/>
              </a:ext>
            </a:extLst>
          </p:cNvPr>
          <p:cNvSpPr/>
          <p:nvPr/>
        </p:nvSpPr>
        <p:spPr bwMode="auto">
          <a:xfrm>
            <a:off x="9449568" y="0"/>
            <a:ext cx="1240657" cy="305171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8380" tIns="29190" rIns="58380" bIns="2919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1025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Pct val="50000"/>
              <a:buNone/>
              <a:tabLst/>
            </a:pPr>
            <a:r>
              <a:rPr kumimoji="0" lang="cs-CZ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rial" charset="0"/>
              </a:rPr>
              <a:t>BACKUP</a:t>
            </a:r>
          </a:p>
        </p:txBody>
      </p:sp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568D54D6-C6A5-8874-566A-2C59518E2D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911925"/>
              </p:ext>
            </p:extLst>
          </p:nvPr>
        </p:nvGraphicFramePr>
        <p:xfrm>
          <a:off x="160536" y="2916535"/>
          <a:ext cx="9073003" cy="2377681"/>
        </p:xfrm>
        <a:graphic>
          <a:graphicData uri="http://schemas.openxmlformats.org/drawingml/2006/table">
            <a:tbl>
              <a:tblPr/>
              <a:tblGrid>
                <a:gridCol w="2641993">
                  <a:extLst>
                    <a:ext uri="{9D8B030D-6E8A-4147-A177-3AD203B41FA5}">
                      <a16:colId xmlns:a16="http://schemas.microsoft.com/office/drawing/2014/main" val="2689871750"/>
                    </a:ext>
                  </a:extLst>
                </a:gridCol>
                <a:gridCol w="643101">
                  <a:extLst>
                    <a:ext uri="{9D8B030D-6E8A-4147-A177-3AD203B41FA5}">
                      <a16:colId xmlns:a16="http://schemas.microsoft.com/office/drawing/2014/main" val="2787285757"/>
                    </a:ext>
                  </a:extLst>
                </a:gridCol>
                <a:gridCol w="707029">
                  <a:extLst>
                    <a:ext uri="{9D8B030D-6E8A-4147-A177-3AD203B41FA5}">
                      <a16:colId xmlns:a16="http://schemas.microsoft.com/office/drawing/2014/main" val="1902471594"/>
                    </a:ext>
                  </a:extLst>
                </a:gridCol>
                <a:gridCol w="579173">
                  <a:extLst>
                    <a:ext uri="{9D8B030D-6E8A-4147-A177-3AD203B41FA5}">
                      <a16:colId xmlns:a16="http://schemas.microsoft.com/office/drawing/2014/main" val="882819940"/>
                    </a:ext>
                  </a:extLst>
                </a:gridCol>
                <a:gridCol w="643101">
                  <a:extLst>
                    <a:ext uri="{9D8B030D-6E8A-4147-A177-3AD203B41FA5}">
                      <a16:colId xmlns:a16="http://schemas.microsoft.com/office/drawing/2014/main" val="243823216"/>
                    </a:ext>
                  </a:extLst>
                </a:gridCol>
                <a:gridCol w="643101">
                  <a:extLst>
                    <a:ext uri="{9D8B030D-6E8A-4147-A177-3AD203B41FA5}">
                      <a16:colId xmlns:a16="http://schemas.microsoft.com/office/drawing/2014/main" val="3162859719"/>
                    </a:ext>
                  </a:extLst>
                </a:gridCol>
                <a:gridCol w="643101">
                  <a:extLst>
                    <a:ext uri="{9D8B030D-6E8A-4147-A177-3AD203B41FA5}">
                      <a16:colId xmlns:a16="http://schemas.microsoft.com/office/drawing/2014/main" val="3397673322"/>
                    </a:ext>
                  </a:extLst>
                </a:gridCol>
                <a:gridCol w="643101">
                  <a:extLst>
                    <a:ext uri="{9D8B030D-6E8A-4147-A177-3AD203B41FA5}">
                      <a16:colId xmlns:a16="http://schemas.microsoft.com/office/drawing/2014/main" val="2124166862"/>
                    </a:ext>
                  </a:extLst>
                </a:gridCol>
                <a:gridCol w="643101">
                  <a:extLst>
                    <a:ext uri="{9D8B030D-6E8A-4147-A177-3AD203B41FA5}">
                      <a16:colId xmlns:a16="http://schemas.microsoft.com/office/drawing/2014/main" val="3895046235"/>
                    </a:ext>
                  </a:extLst>
                </a:gridCol>
                <a:gridCol w="643101">
                  <a:extLst>
                    <a:ext uri="{9D8B030D-6E8A-4147-A177-3AD203B41FA5}">
                      <a16:colId xmlns:a16="http://schemas.microsoft.com/office/drawing/2014/main" val="1807911052"/>
                    </a:ext>
                  </a:extLst>
                </a:gridCol>
                <a:gridCol w="643101">
                  <a:extLst>
                    <a:ext uri="{9D8B030D-6E8A-4147-A177-3AD203B41FA5}">
                      <a16:colId xmlns:a16="http://schemas.microsoft.com/office/drawing/2014/main" val="3948303651"/>
                    </a:ext>
                  </a:extLst>
                </a:gridCol>
              </a:tblGrid>
              <a:tr h="115496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26 -  Autorizovaná osoba (mil Kč)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 2025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 2026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 2027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 2028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 2029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 2030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116570"/>
                  </a:ext>
                </a:extLst>
              </a:tr>
              <a:tr h="61135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Skutečnost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1483763"/>
                  </a:ext>
                </a:extLst>
              </a:tr>
              <a:tr h="611358"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lang="cs-CZ" sz="1200" b="1" i="1" spc="-5" dirty="0">
                          <a:latin typeface="Calibri"/>
                          <a:cs typeface="Calibri"/>
                        </a:rPr>
                        <a:t>Plán</a:t>
                      </a:r>
                      <a:r>
                        <a:rPr lang="cs-CZ" sz="1200" b="1" i="1" dirty="0">
                          <a:latin typeface="Calibri"/>
                          <a:cs typeface="Calibri"/>
                        </a:rPr>
                        <a:t> 2025-30</a:t>
                      </a:r>
                      <a:endParaRPr lang="cs-CZ" sz="1200" b="1" dirty="0">
                        <a:latin typeface="Calibri"/>
                        <a:cs typeface="Calibri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1746" rtl="0" eaLnBrk="1" fontAlgn="ctr" latinLnBrk="0" hangingPunct="1"/>
                      <a:endParaRPr lang="cs-CZ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8901570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67569380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ORISPRESENTATIONTAG" val="AAEAAAD/////AQAAAAAAAAAMAgAAAFJBcGxvcmlzLkJhc2UsIFZlcnNpb249NC4yLjAuMTkyNywgQ3VsdHVyZT1uZXV0cmFsLCBQdWJsaWNLZXlUb2tlbj0xNmZjMTNhMjI2YzBlOTUxBQEAAAAoQXBsb3Jpcy5CYXNlLk9iamVjdHMuU2V0dGluZ3NWZXJzaW9uSW5mbwIAAAANUmVxdWlyZWRCdWlsZAlVc2VkQnVpbGQAAAgIAgAAACADAACHBwAACwABAAAA/////wEAAAAAAAAADAIAAABTQXBsb3Jpcy5DaGFydCwgVmVyc2lvbj00LjIuMC4xOTI3LCBDdWx0dXJlPW5ldXRyYWwsIFB1YmxpY0tleVRva2VuPTE2ZmMxM2EyMjZjMGU5NTEMAwAAAFFTeXN0ZW0uRHJhd2luZywgVmVyc2lvbj00LjAuMC4wLCBDdWx0dXJlPW5ldXRyYWwsIFB1YmxpY0tleVRva2VuPWIwM2Y1ZjdmMTFkNTBhM2EFAQAAACJBcGxvcmlzLkNoYXJ0LlByZXNlbnRhdGlvblNldHRpbmdzDAAAAA5tRW1wdHlTZXR0aW5ncw5tRG9udE92ZXJ3cml0ZQ5tUmVxdWlyZWRCdWlsZAdtQ29sb3JzFm1OdW1iZXJGb3JtYXRzQWJzb2x1dGUVbU51bWJlckZvcm1hdHNQZXJjZW50Em1OdW1iZXJGb3JtYXRzRGF0ZRZtTnVtYmVyRm9ybWF0c0RhdGVZZWFyGW1OdW1iZXJGb3JtYXRzRGF0ZVF1YXJ0ZXIXbU51bWJlckZvcm1hdHNEYXRlTW9udGgWbU51bWJlckZvcm1hdHNEYXRlV2VlaxVtTnVtYmVyRm9ybWF0c0RhdGVEYXkAAAAEBgYGBgYGBgYBAQgWU3lzdGVtLkRyYXdpbmcuQ29sb3JbXQMAAAACAAAAAAAgAwAACQQAAAAJBQAAAAkGAAAACQcAAAAJCAAAAAkJAAAACQoAAAAJCwAAAAkMAAAABwQAAAAAAQAAAAgAAAAEFFN5c3RlbS5EcmF3aW5nLkNvbG9yAwAAAAXz////FFN5c3RlbS5EcmF3aW5nLkNvbG9yBAAAAARuYW1lBXZhbHVlCmtub3duQ29sb3IFc3RhdGUBAAAACQcHAwAAAApDPMn/AAAAAAAAAgAB8v////P///8Kq6urqwAAAAAAAAIAAfH////z////Cqurq6sAAAAAAAACAAHw////8////wqrq6urAAAAAAAAAgAB7/////P///8Kq6urqwAAAAAAAAIAAe7////z////Cqurq6sAAAAAAAACAAHt////8////wqrq6urAAAAAAAAAgAB7P////P///8Kq6urqwAAAAAAAAIAEQUAAAAFAAAABhUAAAAFMTIsMyUGFgAAAAAJFgAAAAkWAAAACRYAAAARBgAAAAUAAAAJFgAAAAkWAAAACRYAAAAJFgAAAAkWAAAAEQcAAAAFAAAACRYAAAAJFgAAAAkWAAAACRYAAAAJFgAAABEIAAAABQAAAAkWAAAACRYAAAAJFgAAAAkWAAAACRYAAAARCQAAAAUAAAAJFgAAAAkWAAAACRYAAAAJFgAAAAkWAAAAEQoAAAAFAAAACRYAAAAJFgAAAAkWAAAACRYAAAAJFgAAABELAAAABQAAAAkWAAAACRYAAAAJFgAAAAkWAAAACRYAAAARDAAAAAUAAAAJFgAAAAkWAAAACRYAAAAJFgAAAAkWAAAACw=="/>
  <p:tag name="APLORISREVISION" val="426"/>
  <p:tag name="THINKCELLPRESENTATIONDONOTDELETE" val="&lt;?xml version=&quot;1.0&quot; encoding=&quot;UTF-16&quot; standalone=&quot;yes&quot;?&gt;&lt;root reqver=&quot;25060&quot;&gt;&lt;version val=&quot;27990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1&quot;/&gt;&lt;m_chDecimalSymbol17909&gt;,&lt;/m_chDecimalSymbol17909&gt;&lt;m_nGroupingDigits17909 val=&quot;3&quot;/&gt;&lt;m_chGroupingSymbol17909&gt; 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.%m.%Y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Lv6q.4qCSsLjIV8Gbe_t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ORISSTATE" val="C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T9UNZmQqgislsZ0j.5if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ORISSTATE" val="C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T9UNZmQqgislsZ0j.5ifA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ORISSTATE" val="C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T9UNZmQqgislsZ0j.5if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ORISSTATE" val="C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T9UNZmQqgislsZ0j.5ifA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ORISSTATE" val="C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T9UNZmQqgislsZ0j.5ifA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PLORISSTATE" val="C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T9UNZmQqgislsZ0j.5if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Lv6q.4qCSsLjIV8Gbe_t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Lv6q.4qCSsLjIV8Gbe_t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Prezentace ÚJV 16:9 - CZ">
  <a:themeElements>
    <a:clrScheme name="ÚJV 2020">
      <a:dk1>
        <a:sysClr val="windowText" lastClr="000000"/>
      </a:dk1>
      <a:lt1>
        <a:sysClr val="window" lastClr="FFFFFF"/>
      </a:lt1>
      <a:dk2>
        <a:srgbClr val="646363"/>
      </a:dk2>
      <a:lt2>
        <a:srgbClr val="D6D6D6"/>
      </a:lt2>
      <a:accent1>
        <a:srgbClr val="0054A4"/>
      </a:accent1>
      <a:accent2>
        <a:srgbClr val="009AC7"/>
      </a:accent2>
      <a:accent3>
        <a:srgbClr val="646363"/>
      </a:accent3>
      <a:accent4>
        <a:srgbClr val="D6D6D6"/>
      </a:accent4>
      <a:accent5>
        <a:srgbClr val="059646"/>
      </a:accent5>
      <a:accent6>
        <a:srgbClr val="FDE057"/>
      </a:accent6>
      <a:hlink>
        <a:srgbClr val="0054A4"/>
      </a:hlink>
      <a:folHlink>
        <a:srgbClr val="0054A4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1_CZ_UJV_Prezentace (16.9 pomer stran)  -  Jen pro čtení" id="{22239E07-A8FB-47D9-9476-051632EFF306}" vid="{8D7F873C-5ED2-4D29-B159-8A1B63828319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oment_x00e1__x0159_ xmlns="a698e4d9-7ab7-4b4f-bb26-ca01d35f340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LongProperties xmlns="http://schemas.microsoft.com/office/2006/metadata/longProperties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F954D691333134DA755F56ECF6C9161" ma:contentTypeVersion="11" ma:contentTypeDescription="Vytvoří nový dokument" ma:contentTypeScope="" ma:versionID="168903bebd34b9f776448da297144ac6">
  <xsd:schema xmlns:xsd="http://www.w3.org/2001/XMLSchema" xmlns:xs="http://www.w3.org/2001/XMLSchema" xmlns:p="http://schemas.microsoft.com/office/2006/metadata/properties" xmlns:ns2="a698e4d9-7ab7-4b4f-bb26-ca01d35f3404" xmlns:ns3="f464941a-bb21-401f-985c-c31507217175" targetNamespace="http://schemas.microsoft.com/office/2006/metadata/properties" ma:root="true" ma:fieldsID="331935fd6d676d4a6f04841324836a18" ns2:_="" ns3:_="">
    <xsd:import namespace="a698e4d9-7ab7-4b4f-bb26-ca01d35f3404"/>
    <xsd:import namespace="f464941a-bb21-401f-985c-c315072171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Koment_x00e1__x0159_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98e4d9-7ab7-4b4f-bb26-ca01d35f34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Koment_x00e1__x0159_" ma:index="10" nillable="true" ma:displayName="Komentář" ma:format="Dropdown" ma:internalName="Koment_x00e1__x0159_">
      <xsd:simpleType>
        <xsd:restriction base="dms:Note">
          <xsd:maxLength value="255"/>
        </xsd:restriction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64941a-bb21-401f-985c-c31507217175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BBA746F-A852-485C-A4D1-02299FA80632}">
  <ds:schemaRefs>
    <ds:schemaRef ds:uri="http://schemas.openxmlformats.org/package/2006/metadata/core-properties"/>
    <ds:schemaRef ds:uri="a698e4d9-7ab7-4b4f-bb26-ca01d35f3404"/>
    <ds:schemaRef ds:uri="http://www.w3.org/XML/1998/namespace"/>
    <ds:schemaRef ds:uri="http://purl.org/dc/dcmitype/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f464941a-bb21-401f-985c-c31507217175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BBD6D96C-914A-43E6-95FD-11C3EA439D7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C1E815-A1F5-4C1D-9390-A0C24CDAE524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79D65EC3-C740-4D8C-AFD0-937A0F54F3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98e4d9-7ab7-4b4f-bb26-ca01d35f3404"/>
    <ds:schemaRef ds:uri="f464941a-bb21-401f-985c-c3150721717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22313</TotalTime>
  <Words>827</Words>
  <Application>Microsoft Office PowerPoint</Application>
  <PresentationFormat>Vlastní</PresentationFormat>
  <Paragraphs>441</Paragraphs>
  <Slides>11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Wingdings</vt:lpstr>
      <vt:lpstr>1_Prezentace ÚJV 16:9 - CZ</vt:lpstr>
      <vt:lpstr>think-cell Slide</vt:lpstr>
      <vt:lpstr>Prezentace aplikace PowerPoint</vt:lpstr>
      <vt:lpstr>Podnikatelský plán 2025-2030</vt:lpstr>
      <vt:lpstr>EBITDA – Vývoj 2021-2030</vt:lpstr>
      <vt:lpstr>CAPEX – Plán 2025-2030</vt:lpstr>
      <vt:lpstr>Vybrané finanční ukazatele – Vývoj 2021-2030</vt:lpstr>
      <vt:lpstr>Plán EBITDA divize Jaderná bezpečnost a spolehlivost</vt:lpstr>
      <vt:lpstr>Plán EBITDA divize Integrita a technický inženýring</vt:lpstr>
      <vt:lpstr>Plán EBITDA divize Energoprojekt Praha</vt:lpstr>
      <vt:lpstr>Plán EBITDA divize Autorizovaná osoba</vt:lpstr>
      <vt:lpstr>Plán EBITDA divize Radiofarmaka</vt:lpstr>
      <vt:lpstr>Plán EBITDA úseky celkem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Šablona s objekty UJV</dc:title>
  <dc:creator>Neprasova Michaela</dc:creator>
  <cp:lastModifiedBy>Zaujecova Petra</cp:lastModifiedBy>
  <cp:revision>488</cp:revision>
  <cp:lastPrinted>2024-04-04T09:31:25Z</cp:lastPrinted>
  <dcterms:created xsi:type="dcterms:W3CDTF">2012-07-23T19:51:01Z</dcterms:created>
  <dcterms:modified xsi:type="dcterms:W3CDTF">2025-05-04T14:10:11Z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xd_Signature">
    <vt:lpwstr/>
  </property>
  <property fmtid="{D5CDD505-2E9C-101B-9397-08002B2CF9AE}" pid="3" name="TemplateUrl">
    <vt:lpwstr/>
  </property>
  <property fmtid="{D5CDD505-2E9C-101B-9397-08002B2CF9AE}" pid="4" name="Order">
    <vt:lpwstr>7900.00000000000</vt:lpwstr>
  </property>
  <property fmtid="{D5CDD505-2E9C-101B-9397-08002B2CF9AE}" pid="5" name="xd_ProgID">
    <vt:lpwstr/>
  </property>
  <property fmtid="{D5CDD505-2E9C-101B-9397-08002B2CF9AE}" pid="6" name="_dlc_DocIdPersistId">
    <vt:lpwstr/>
  </property>
  <property fmtid="{D5CDD505-2E9C-101B-9397-08002B2CF9AE}" pid="7" name="PublishingStartDate">
    <vt:lpwstr/>
  </property>
  <property fmtid="{D5CDD505-2E9C-101B-9397-08002B2CF9AE}" pid="8" name="PublishingExpirationDate">
    <vt:lpwstr/>
  </property>
  <property fmtid="{D5CDD505-2E9C-101B-9397-08002B2CF9AE}" pid="9" name="ContentTypeId">
    <vt:lpwstr>0x0101000F954D691333134DA755F56ECF6C9161</vt:lpwstr>
  </property>
  <property fmtid="{D5CDD505-2E9C-101B-9397-08002B2CF9AE}" pid="10" name="_dlc_DocId">
    <vt:lpwstr>TJXAK5KSR4R4-82-214</vt:lpwstr>
  </property>
  <property fmtid="{D5CDD505-2E9C-101B-9397-08002B2CF9AE}" pid="11" name="_dlc_DocIdItemGuid">
    <vt:lpwstr>19cf6d6a-e5dc-4d13-ac91-30496e699ebb</vt:lpwstr>
  </property>
  <property fmtid="{D5CDD505-2E9C-101B-9397-08002B2CF9AE}" pid="12" name="_dlc_DocIdUrl">
    <vt:lpwstr>http://portal.ujv.cz/useky/vr/mkt/_layouts/15/DocIdRedir.aspx?ID=TJXAK5KSR4R4-82-214, TJXAK5KSR4R4-82-214</vt:lpwstr>
  </property>
  <property fmtid="{D5CDD505-2E9C-101B-9397-08002B2CF9AE}" pid="13" name="display_urn:schemas-microsoft-com:office:office#Editor">
    <vt:lpwstr>Matěj Živnůstka</vt:lpwstr>
  </property>
  <property fmtid="{D5CDD505-2E9C-101B-9397-08002B2CF9AE}" pid="14" name="display_urn:schemas-microsoft-com:office:office#Author">
    <vt:lpwstr>Matěj Živnůstka</vt:lpwstr>
  </property>
  <property fmtid="{D5CDD505-2E9C-101B-9397-08002B2CF9AE}" pid="15" name="Kategorie formuláře">
    <vt:lpwstr>56;#Powerpoint prezentace|da5f324d-57e1-41c7-8c51-2cc7af5a894e</vt:lpwstr>
  </property>
  <property fmtid="{D5CDD505-2E9C-101B-9397-08002B2CF9AE}" pid="16" name="MSIP_Label_90be56ad-fb78-42a8-a76b-97213a90203b_Enabled">
    <vt:lpwstr>true</vt:lpwstr>
  </property>
  <property fmtid="{D5CDD505-2E9C-101B-9397-08002B2CF9AE}" pid="17" name="MSIP_Label_90be56ad-fb78-42a8-a76b-97213a90203b_SetDate">
    <vt:lpwstr>2025-05-02T12:06:16Z</vt:lpwstr>
  </property>
  <property fmtid="{D5CDD505-2E9C-101B-9397-08002B2CF9AE}" pid="18" name="MSIP_Label_90be56ad-fb78-42a8-a76b-97213a90203b_Method">
    <vt:lpwstr>Privileged</vt:lpwstr>
  </property>
  <property fmtid="{D5CDD505-2E9C-101B-9397-08002B2CF9AE}" pid="19" name="MSIP_Label_90be56ad-fb78-42a8-a76b-97213a90203b_Name">
    <vt:lpwstr>Interni</vt:lpwstr>
  </property>
  <property fmtid="{D5CDD505-2E9C-101B-9397-08002B2CF9AE}" pid="20" name="MSIP_Label_90be56ad-fb78-42a8-a76b-97213a90203b_SiteId">
    <vt:lpwstr>56b31968-ca9e-4cc3-9257-477c3699b885</vt:lpwstr>
  </property>
  <property fmtid="{D5CDD505-2E9C-101B-9397-08002B2CF9AE}" pid="21" name="MSIP_Label_90be56ad-fb78-42a8-a76b-97213a90203b_ActionId">
    <vt:lpwstr>0438de34-69b4-4876-86aa-d25b66c1e82f</vt:lpwstr>
  </property>
  <property fmtid="{D5CDD505-2E9C-101B-9397-08002B2CF9AE}" pid="22" name="MSIP_Label_90be56ad-fb78-42a8-a76b-97213a90203b_ContentBits">
    <vt:lpwstr>1</vt:lpwstr>
  </property>
  <property fmtid="{D5CDD505-2E9C-101B-9397-08002B2CF9AE}" pid="23" name="ClassificationContentMarkingHeaderLocations">
    <vt:lpwstr>1_Prezentace ÚJV 16\:9 - CZ:13</vt:lpwstr>
  </property>
  <property fmtid="{D5CDD505-2E9C-101B-9397-08002B2CF9AE}" pid="24" name="ClassificationContentMarkingHeaderText">
    <vt:lpwstr>Interní / Internal</vt:lpwstr>
  </property>
</Properties>
</file>